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11" r:id="rId5"/>
  </p:sldMasterIdLst>
  <p:notesMasterIdLst>
    <p:notesMasterId r:id="rId33"/>
  </p:notesMasterIdLst>
  <p:sldIdLst>
    <p:sldId id="257" r:id="rId6"/>
    <p:sldId id="273" r:id="rId7"/>
    <p:sldId id="274" r:id="rId8"/>
    <p:sldId id="275" r:id="rId9"/>
    <p:sldId id="276" r:id="rId10"/>
    <p:sldId id="277" r:id="rId11"/>
    <p:sldId id="280" r:id="rId12"/>
    <p:sldId id="281" r:id="rId13"/>
    <p:sldId id="296" r:id="rId14"/>
    <p:sldId id="295" r:id="rId15"/>
    <p:sldId id="297" r:id="rId16"/>
    <p:sldId id="298" r:id="rId17"/>
    <p:sldId id="313" r:id="rId18"/>
    <p:sldId id="314" r:id="rId19"/>
    <p:sldId id="308" r:id="rId20"/>
    <p:sldId id="310" r:id="rId21"/>
    <p:sldId id="311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272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Neustadt" panose="020B0604020202020204" charset="0"/>
      <p:regular r:id="rId3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EAD"/>
    <a:srgbClr val="006DA3"/>
    <a:srgbClr val="4EC7E1"/>
    <a:srgbClr val="40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70"/>
  </p:normalViewPr>
  <p:slideViewPr>
    <p:cSldViewPr snapToGrid="0">
      <p:cViewPr varScale="1">
        <p:scale>
          <a:sx n="106" d="100"/>
          <a:sy n="106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Kawalec" userId="4e023ef6-60ba-4da5-b3a9-c1c3a708bdb4" providerId="ADAL" clId="{C51CE72F-F318-4A92-9F07-87A7E6FC1F50}"/>
    <pc:docChg chg="modMainMaster">
      <pc:chgData name="Barbara Kawalec" userId="4e023ef6-60ba-4da5-b3a9-c1c3a708bdb4" providerId="ADAL" clId="{C51CE72F-F318-4A92-9F07-87A7E6FC1F50}" dt="2021-01-04T16:11:58.896" v="5" actId="167"/>
      <pc:docMkLst>
        <pc:docMk/>
      </pc:docMkLst>
      <pc:sldMasterChg chg="modSldLayout">
        <pc:chgData name="Barbara Kawalec" userId="4e023ef6-60ba-4da5-b3a9-c1c3a708bdb4" providerId="ADAL" clId="{C51CE72F-F318-4A92-9F07-87A7E6FC1F50}" dt="2021-01-04T16:11:58.896" v="5" actId="167"/>
        <pc:sldMasterMkLst>
          <pc:docMk/>
          <pc:sldMasterMk cId="1431073327" sldId="2147483648"/>
        </pc:sldMasterMkLst>
        <pc:sldLayoutChg chg="modSp mod">
          <pc:chgData name="Barbara Kawalec" userId="4e023ef6-60ba-4da5-b3a9-c1c3a708bdb4" providerId="ADAL" clId="{C51CE72F-F318-4A92-9F07-87A7E6FC1F50}" dt="2021-01-04T16:11:58.896" v="5" actId="167"/>
          <pc:sldLayoutMkLst>
            <pc:docMk/>
            <pc:sldMasterMk cId="1431073327" sldId="2147483648"/>
            <pc:sldLayoutMk cId="3336544504" sldId="2147483672"/>
          </pc:sldLayoutMkLst>
          <pc:spChg chg="ord">
            <ac:chgData name="Barbara Kawalec" userId="4e023ef6-60ba-4da5-b3a9-c1c3a708bdb4" providerId="ADAL" clId="{C51CE72F-F318-4A92-9F07-87A7E6FC1F50}" dt="2021-01-04T16:11:14.721" v="3" actId="167"/>
            <ac:spMkLst>
              <pc:docMk/>
              <pc:sldMasterMk cId="1431073327" sldId="2147483648"/>
              <pc:sldLayoutMk cId="3336544504" sldId="2147483672"/>
              <ac:spMk id="7" creationId="{5A093D81-6F6E-45E2-9B5E-9B71FDA0818A}"/>
            </ac:spMkLst>
          </pc:spChg>
          <pc:picChg chg="mod ord">
            <ac:chgData name="Barbara Kawalec" userId="4e023ef6-60ba-4da5-b3a9-c1c3a708bdb4" providerId="ADAL" clId="{C51CE72F-F318-4A92-9F07-87A7E6FC1F50}" dt="2021-01-04T16:11:58.896" v="5" actId="167"/>
            <ac:picMkLst>
              <pc:docMk/>
              <pc:sldMasterMk cId="1431073327" sldId="2147483648"/>
              <pc:sldLayoutMk cId="3336544504" sldId="2147483672"/>
              <ac:picMk id="11" creationId="{85D00F54-293F-4455-A2B0-B86E6A86B3D7}"/>
            </ac:picMkLst>
          </pc:picChg>
        </pc:sldLayoutChg>
      </pc:sldMasterChg>
    </pc:docChg>
  </pc:docChgLst>
  <pc:docChgLst>
    <pc:chgData name="Barbara Kawalec" userId="4e023ef6-60ba-4da5-b3a9-c1c3a708bdb4" providerId="ADAL" clId="{581108DC-7AD9-46FC-B992-8E71E90993CE}"/>
    <pc:docChg chg="modSld">
      <pc:chgData name="Barbara Kawalec" userId="4e023ef6-60ba-4da5-b3a9-c1c3a708bdb4" providerId="ADAL" clId="{581108DC-7AD9-46FC-B992-8E71E90993CE}" dt="2021-08-04T13:57:51.661" v="2" actId="20577"/>
      <pc:docMkLst>
        <pc:docMk/>
      </pc:docMkLst>
      <pc:sldChg chg="modSp mod">
        <pc:chgData name="Barbara Kawalec" userId="4e023ef6-60ba-4da5-b3a9-c1c3a708bdb4" providerId="ADAL" clId="{581108DC-7AD9-46FC-B992-8E71E90993CE}" dt="2021-08-04T13:57:51.661" v="2" actId="20577"/>
        <pc:sldMkLst>
          <pc:docMk/>
          <pc:sldMk cId="1192006319" sldId="272"/>
        </pc:sldMkLst>
        <pc:spChg chg="mod">
          <ac:chgData name="Barbara Kawalec" userId="4e023ef6-60ba-4da5-b3a9-c1c3a708bdb4" providerId="ADAL" clId="{581108DC-7AD9-46FC-B992-8E71E90993CE}" dt="2021-08-04T13:57:51.661" v="2" actId="20577"/>
          <ac:spMkLst>
            <pc:docMk/>
            <pc:sldMk cId="1192006319" sldId="272"/>
            <ac:spMk id="5" creationId="{FD6B011D-9D20-6F44-B30E-AABBF5D868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2E6BC-E37F-E343-B281-D1F92FB89A31}" type="datetimeFigureOut">
              <a:rPr lang="pl-PL" smtClean="0"/>
              <a:t>09.05.2022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29E27-E3BB-7441-856D-27242A13BEF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960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27E9D-D02D-C944-B69D-15DCE497BD0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941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kład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0407001-A62B-4B6F-AA48-8458AE1ECB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1B1A21-AFC8-4C16-A178-1E3914A8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0" t="24988" r="6696" b="28320"/>
          <a:stretch/>
        </p:blipFill>
        <p:spPr>
          <a:xfrm>
            <a:off x="4272626" y="2400301"/>
            <a:ext cx="3646749" cy="1957308"/>
          </a:xfrm>
          <a:prstGeom prst="rect">
            <a:avLst/>
          </a:prstGeom>
        </p:spPr>
      </p:pic>
      <p:sp>
        <p:nvSpPr>
          <p:cNvPr id="11" name="Symbol zastępczy tytułu 1">
            <a:extLst>
              <a:ext uri="{FF2B5EF4-FFF2-40B4-BE49-F238E27FC236}">
                <a16:creationId xmlns:a16="http://schemas.microsoft.com/office/drawing/2014/main" id="{0550E0B7-A522-4A62-8B1E-C356636F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43" y="4719457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200" b="1" i="0">
                <a:solidFill>
                  <a:schemeClr val="bg1"/>
                </a:solidFill>
                <a:latin typeface="Neo Sans Pro Black" panose="020B050403050404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213433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zewnętrzne, góra, budynek, widok&#10;&#10;Opis wygenerowany automatycznie">
            <a:extLst>
              <a:ext uri="{FF2B5EF4-FFF2-40B4-BE49-F238E27FC236}">
                <a16:creationId xmlns:a16="http://schemas.microsoft.com/office/drawing/2014/main" id="{0B38C923-E2B8-D646-9BA3-C3C6C1D60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51" y="0"/>
            <a:ext cx="4503841" cy="6858000"/>
          </a:xfrm>
          <a:prstGeom prst="rect">
            <a:avLst/>
          </a:prstGeom>
        </p:spPr>
      </p:pic>
      <p:pic>
        <p:nvPicPr>
          <p:cNvPr id="3" name="Obraz 3" descr="Obraz zawierający wewnątrz, osoba, laptop, stół&#10;&#10;Opis wygenerowany automatycznie">
            <a:extLst>
              <a:ext uri="{FF2B5EF4-FFF2-40B4-BE49-F238E27FC236}">
                <a16:creationId xmlns:a16="http://schemas.microsoft.com/office/drawing/2014/main" id="{A4E3EA1D-0998-C04D-99DA-5BF7A184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50" y="-11290"/>
            <a:ext cx="4503841" cy="68692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4F0BE90-F660-CA45-B7B4-47DFA2F41D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177" y="-11290"/>
            <a:ext cx="4502701" cy="6862782"/>
          </a:xfrm>
          <a:prstGeom prst="rect">
            <a:avLst/>
          </a:prstGeom>
        </p:spPr>
      </p:pic>
      <p:sp>
        <p:nvSpPr>
          <p:cNvPr id="5" name="Rectangle 55">
            <a:extLst>
              <a:ext uri="{FF2B5EF4-FFF2-40B4-BE49-F238E27FC236}">
                <a16:creationId xmlns:a16="http://schemas.microsoft.com/office/drawing/2014/main" id="{A455F265-13CE-AA4B-A5D3-FFD3C2EA3D7B}"/>
              </a:ext>
            </a:extLst>
          </p:cNvPr>
          <p:cNvSpPr/>
          <p:nvPr userDrawn="1"/>
        </p:nvSpPr>
        <p:spPr>
          <a:xfrm>
            <a:off x="448659" y="0"/>
            <a:ext cx="4506399" cy="6851492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8" name="Obraz 3">
            <a:extLst>
              <a:ext uri="{FF2B5EF4-FFF2-40B4-BE49-F238E27FC236}">
                <a16:creationId xmlns:a16="http://schemas.microsoft.com/office/drawing/2014/main" id="{8DEF3AAC-C3EC-AF44-900D-5B8E16952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  <p:sp>
        <p:nvSpPr>
          <p:cNvPr id="7" name="Symbol zastępczy tytułu 1">
            <a:extLst>
              <a:ext uri="{FF2B5EF4-FFF2-40B4-BE49-F238E27FC236}">
                <a16:creationId xmlns:a16="http://schemas.microsoft.com/office/drawing/2014/main" id="{97C5B117-AAA5-1141-9328-DDA71942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68DFE365-B7B0-3A4F-8460-382F4B1B16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632" y="1032039"/>
            <a:ext cx="6411166" cy="557579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83190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ajd tytuł gór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18EA5254-3191-4E54-A97A-16896597C1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208" y="0"/>
            <a:ext cx="7871681" cy="1899079"/>
          </a:xfrm>
          <a:prstGeom prst="rect">
            <a:avLst/>
          </a:prstGeom>
        </p:spPr>
      </p:pic>
      <p:sp>
        <p:nvSpPr>
          <p:cNvPr id="8" name="Rectangle 49">
            <a:extLst>
              <a:ext uri="{FF2B5EF4-FFF2-40B4-BE49-F238E27FC236}">
                <a16:creationId xmlns:a16="http://schemas.microsoft.com/office/drawing/2014/main" id="{DC84B214-58A1-4683-A2B9-E41561069806}"/>
              </a:ext>
            </a:extLst>
          </p:cNvPr>
          <p:cNvSpPr/>
          <p:nvPr userDrawn="1"/>
        </p:nvSpPr>
        <p:spPr>
          <a:xfrm rot="16200000" flipH="1">
            <a:off x="5149850" y="-5149847"/>
            <a:ext cx="1892299" cy="12192000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3" name="Symbol zastępczy tytułu 1">
            <a:extLst>
              <a:ext uri="{FF2B5EF4-FFF2-40B4-BE49-F238E27FC236}">
                <a16:creationId xmlns:a16="http://schemas.microsoft.com/office/drawing/2014/main" id="{867F8091-4980-49A6-9C26-127A05C9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785004"/>
            <a:ext cx="10990729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172B22CA-BDF6-483D-A686-4C986F23E0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600" y="2215435"/>
            <a:ext cx="11217275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10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3ABC9A-136C-7A45-896E-6CBD3958F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303E3078-E150-BD41-AA83-D4BDC5BEA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0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ajd tytuł gór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8592257-C79C-46FF-8E1F-342BAA41140A}"/>
              </a:ext>
            </a:extLst>
          </p:cNvPr>
          <p:cNvSpPr/>
          <p:nvPr userDrawn="1"/>
        </p:nvSpPr>
        <p:spPr>
          <a:xfrm>
            <a:off x="0" y="0"/>
            <a:ext cx="12192000" cy="1889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ymbol zastępczy tytułu 1">
            <a:extLst>
              <a:ext uri="{FF2B5EF4-FFF2-40B4-BE49-F238E27FC236}">
                <a16:creationId xmlns:a16="http://schemas.microsoft.com/office/drawing/2014/main" id="{867F8091-4980-49A6-9C26-127A05C9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785004"/>
            <a:ext cx="10990729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F31D9DF7-8D27-4B91-9E8C-8EB8DB5BEC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600" y="2215435"/>
            <a:ext cx="11217275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8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7125A5-DF7C-C24B-9467-62FA6BE8D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EAB959F-4766-4642-AA48-C102AFBC4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10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ajd tytuł górny 3 kolum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CEDB053B-C60D-4F3C-B133-072A8810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508" y="0"/>
            <a:ext cx="7873491" cy="1892300"/>
          </a:xfrm>
          <a:prstGeom prst="rect">
            <a:avLst/>
          </a:prstGeom>
        </p:spPr>
      </p:pic>
      <p:sp>
        <p:nvSpPr>
          <p:cNvPr id="8" name="Rectangle 49">
            <a:extLst>
              <a:ext uri="{FF2B5EF4-FFF2-40B4-BE49-F238E27FC236}">
                <a16:creationId xmlns:a16="http://schemas.microsoft.com/office/drawing/2014/main" id="{DC84B214-58A1-4683-A2B9-E41561069806}"/>
              </a:ext>
            </a:extLst>
          </p:cNvPr>
          <p:cNvSpPr/>
          <p:nvPr userDrawn="1"/>
        </p:nvSpPr>
        <p:spPr>
          <a:xfrm rot="16200000" flipH="1">
            <a:off x="5149850" y="-5149847"/>
            <a:ext cx="1892299" cy="12192001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3" name="Symbol zastępczy tytułu 1">
            <a:extLst>
              <a:ext uri="{FF2B5EF4-FFF2-40B4-BE49-F238E27FC236}">
                <a16:creationId xmlns:a16="http://schemas.microsoft.com/office/drawing/2014/main" id="{867F8091-4980-49A6-9C26-127A05C9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785004"/>
            <a:ext cx="10990729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CCF6344A-CA0A-48F1-B8EF-5828D699CF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9" y="2215435"/>
            <a:ext cx="2664000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6" name="Symbol zastępczy zawartości 2">
            <a:extLst>
              <a:ext uri="{FF2B5EF4-FFF2-40B4-BE49-F238E27FC236}">
                <a16:creationId xmlns:a16="http://schemas.microsoft.com/office/drawing/2014/main" id="{6684CF88-236C-4A41-9C39-F008A526DD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1665" y="2215435"/>
            <a:ext cx="2664000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64BD8CA2-F231-40EC-8397-55432ABEC5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00731" y="2215435"/>
            <a:ext cx="2664000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8" name="Symbol zastępczy zawartości 2">
            <a:extLst>
              <a:ext uri="{FF2B5EF4-FFF2-40B4-BE49-F238E27FC236}">
                <a16:creationId xmlns:a16="http://schemas.microsoft.com/office/drawing/2014/main" id="{C6A8041B-BCF1-4667-AE2F-8E79FB758C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9798" y="2215435"/>
            <a:ext cx="2664000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19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60F51B-CF71-6246-8786-353318349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010BEE56-4D1E-4D4D-AB42-4B3366AFF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ajd tytuł górny 3 kolum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236785B-8890-43DA-92AF-070658735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0653" y="0"/>
            <a:ext cx="7879457" cy="1884218"/>
          </a:xfrm>
          <a:prstGeom prst="rect">
            <a:avLst/>
          </a:prstGeom>
        </p:spPr>
      </p:pic>
      <p:sp>
        <p:nvSpPr>
          <p:cNvPr id="8" name="Rectangle 49">
            <a:extLst>
              <a:ext uri="{FF2B5EF4-FFF2-40B4-BE49-F238E27FC236}">
                <a16:creationId xmlns:a16="http://schemas.microsoft.com/office/drawing/2014/main" id="{DC84B214-58A1-4683-A2B9-E41561069806}"/>
              </a:ext>
            </a:extLst>
          </p:cNvPr>
          <p:cNvSpPr/>
          <p:nvPr userDrawn="1"/>
        </p:nvSpPr>
        <p:spPr>
          <a:xfrm rot="16200000" flipH="1">
            <a:off x="5149850" y="-5149848"/>
            <a:ext cx="1892299" cy="12192000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3" name="Symbol zastępczy tytułu 1">
            <a:extLst>
              <a:ext uri="{FF2B5EF4-FFF2-40B4-BE49-F238E27FC236}">
                <a16:creationId xmlns:a16="http://schemas.microsoft.com/office/drawing/2014/main" id="{867F8091-4980-49A6-9C26-127A05C9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60FAF637-2F23-40C5-B61D-8844681470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7E4D897D-3DEF-4E55-9280-2541815B7F2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14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CCCC8-AE1A-D74D-BE65-FDD8330E2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4397B4E2-996F-BF48-877E-DA1FBF409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E907F26E-6BD3-8141-A360-DCDDA054D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9978" y="0"/>
            <a:ext cx="7902022" cy="1892301"/>
          </a:xfrm>
          <a:prstGeom prst="rect">
            <a:avLst/>
          </a:prstGeom>
        </p:spPr>
      </p:pic>
      <p:sp>
        <p:nvSpPr>
          <p:cNvPr id="3" name="Rectangle 49">
            <a:extLst>
              <a:ext uri="{FF2B5EF4-FFF2-40B4-BE49-F238E27FC236}">
                <a16:creationId xmlns:a16="http://schemas.microsoft.com/office/drawing/2014/main" id="{FECBD60F-DD11-2D47-B515-5CBB63EE6CD3}"/>
              </a:ext>
            </a:extLst>
          </p:cNvPr>
          <p:cNvSpPr/>
          <p:nvPr userDrawn="1"/>
        </p:nvSpPr>
        <p:spPr>
          <a:xfrm rot="16200000" flipH="1">
            <a:off x="5149850" y="-5149849"/>
            <a:ext cx="1892299" cy="12192000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609386F-36B4-7645-AC26-B97D51648A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  <p:pic>
        <p:nvPicPr>
          <p:cNvPr id="5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86A68D-87FB-1242-88D0-D334DF125A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sp>
        <p:nvSpPr>
          <p:cNvPr id="6" name="Symbol zastępczy tytułu 1">
            <a:extLst>
              <a:ext uri="{FF2B5EF4-FFF2-40B4-BE49-F238E27FC236}">
                <a16:creationId xmlns:a16="http://schemas.microsoft.com/office/drawing/2014/main" id="{2B889DFE-A961-9046-8C54-E5A50760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03EAA288-86CE-1D46-A540-24D9E24E97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D483B602-C567-E34A-B787-1464132947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823638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B7308A3C-C223-7345-A486-7815BD6C6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8992" y="1"/>
            <a:ext cx="7883008" cy="1892302"/>
          </a:xfrm>
          <a:prstGeom prst="rect">
            <a:avLst/>
          </a:prstGeom>
        </p:spPr>
      </p:pic>
      <p:sp>
        <p:nvSpPr>
          <p:cNvPr id="3" name="Rectangle 49">
            <a:extLst>
              <a:ext uri="{FF2B5EF4-FFF2-40B4-BE49-F238E27FC236}">
                <a16:creationId xmlns:a16="http://schemas.microsoft.com/office/drawing/2014/main" id="{83E4450B-8671-BC4E-9E2C-0907774ABAB8}"/>
              </a:ext>
            </a:extLst>
          </p:cNvPr>
          <p:cNvSpPr/>
          <p:nvPr userDrawn="1"/>
        </p:nvSpPr>
        <p:spPr>
          <a:xfrm rot="16200000" flipH="1">
            <a:off x="5149850" y="-5149847"/>
            <a:ext cx="1892299" cy="12192000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5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98EE6F-8CED-BA4B-89EE-2FEBF6F163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63C9529-18B6-7A4F-933F-F7A091425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  <p:sp>
        <p:nvSpPr>
          <p:cNvPr id="7" name="Symbol zastępczy tytułu 1">
            <a:extLst>
              <a:ext uri="{FF2B5EF4-FFF2-40B4-BE49-F238E27FC236}">
                <a16:creationId xmlns:a16="http://schemas.microsoft.com/office/drawing/2014/main" id="{3D8D6D39-FFDA-E44B-80D1-4260CF8F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C01FAC85-D915-A54D-85ED-529BD93C6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B896F985-611F-4C4C-80D5-E208341CDEC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546134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34EC1B4-3119-3449-91FE-B47635B1B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503" y="0"/>
            <a:ext cx="7873497" cy="1892301"/>
          </a:xfrm>
          <a:prstGeom prst="rect">
            <a:avLst/>
          </a:prstGeom>
        </p:spPr>
      </p:pic>
      <p:sp>
        <p:nvSpPr>
          <p:cNvPr id="3" name="Rectangle 49">
            <a:extLst>
              <a:ext uri="{FF2B5EF4-FFF2-40B4-BE49-F238E27FC236}">
                <a16:creationId xmlns:a16="http://schemas.microsoft.com/office/drawing/2014/main" id="{77D3CEC0-FCB8-6E49-8863-262D0F72E4A3}"/>
              </a:ext>
            </a:extLst>
          </p:cNvPr>
          <p:cNvSpPr/>
          <p:nvPr userDrawn="1"/>
        </p:nvSpPr>
        <p:spPr>
          <a:xfrm rot="16200000" flipH="1">
            <a:off x="5149850" y="-5149847"/>
            <a:ext cx="1892299" cy="12192000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5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95CEE9-B253-124D-9C02-8886A3D0C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D7B8E64-C7AC-9849-8D28-142C7A0A4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  <p:sp>
        <p:nvSpPr>
          <p:cNvPr id="7" name="Symbol zastępczy tytułu 1">
            <a:extLst>
              <a:ext uri="{FF2B5EF4-FFF2-40B4-BE49-F238E27FC236}">
                <a16:creationId xmlns:a16="http://schemas.microsoft.com/office/drawing/2014/main" id="{3D3DF9C9-4B39-9644-8FE1-03700B77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4626C3A8-8C4F-DC4F-98D1-056A98E4A9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F0768BD8-E57C-614C-A285-5789D879F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16832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99FB063-4935-E44A-A2A3-CC071EB46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917" y="0"/>
            <a:ext cx="7772083" cy="1875050"/>
          </a:xfrm>
          <a:prstGeom prst="rect">
            <a:avLst/>
          </a:prstGeom>
        </p:spPr>
      </p:pic>
      <p:sp>
        <p:nvSpPr>
          <p:cNvPr id="3" name="Rectangle 49">
            <a:extLst>
              <a:ext uri="{FF2B5EF4-FFF2-40B4-BE49-F238E27FC236}">
                <a16:creationId xmlns:a16="http://schemas.microsoft.com/office/drawing/2014/main" id="{FE99B57C-5182-BE4A-BABE-D8A1ABF24BAD}"/>
              </a:ext>
            </a:extLst>
          </p:cNvPr>
          <p:cNvSpPr/>
          <p:nvPr userDrawn="1"/>
        </p:nvSpPr>
        <p:spPr>
          <a:xfrm rot="16200000" flipH="1">
            <a:off x="5149850" y="-5167101"/>
            <a:ext cx="1892299" cy="12192003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5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013928-6FFB-014A-BE30-C4922F249F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CEB6710A-4DE1-1A42-9758-189A8E7BEA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  <p:sp>
        <p:nvSpPr>
          <p:cNvPr id="7" name="Symbol zastępczy tytułu 1">
            <a:extLst>
              <a:ext uri="{FF2B5EF4-FFF2-40B4-BE49-F238E27FC236}">
                <a16:creationId xmlns:a16="http://schemas.microsoft.com/office/drawing/2014/main" id="{E2248A5F-E850-F047-B243-FBD6250E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14F6E442-C644-6B48-BE32-6949C49969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C58B6CCB-2A6C-344D-BCA7-BD9AA21BBB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94548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74F1A77-3DC8-2548-9065-431DBCEE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744" y="0"/>
            <a:ext cx="7913255" cy="1892300"/>
          </a:xfrm>
          <a:prstGeom prst="rect">
            <a:avLst/>
          </a:prstGeom>
        </p:spPr>
      </p:pic>
      <p:sp>
        <p:nvSpPr>
          <p:cNvPr id="4" name="Rectangle 49">
            <a:extLst>
              <a:ext uri="{FF2B5EF4-FFF2-40B4-BE49-F238E27FC236}">
                <a16:creationId xmlns:a16="http://schemas.microsoft.com/office/drawing/2014/main" id="{B0F85AF1-A5A7-EC41-B61E-BE781CE79DDE}"/>
              </a:ext>
            </a:extLst>
          </p:cNvPr>
          <p:cNvSpPr/>
          <p:nvPr userDrawn="1"/>
        </p:nvSpPr>
        <p:spPr>
          <a:xfrm rot="16200000" flipH="1">
            <a:off x="5149850" y="-5149847"/>
            <a:ext cx="1892299" cy="12192001"/>
          </a:xfrm>
          <a:prstGeom prst="rect">
            <a:avLst/>
          </a:prstGeom>
          <a:gradFill flip="none" rotWithShape="1">
            <a:gsLst>
              <a:gs pos="0">
                <a:srgbClr val="414042">
                  <a:alpha val="10000"/>
                </a:srgbClr>
              </a:gs>
              <a:gs pos="5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6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3913AA-59B6-8B49-908E-DB3890DB9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4692" y="252330"/>
            <a:ext cx="1478745" cy="39093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B21EA32-A47A-FE4F-8D51-0139DB480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463989" y="324926"/>
            <a:ext cx="1080243" cy="245738"/>
          </a:xfrm>
          <a:prstGeom prst="rect">
            <a:avLst/>
          </a:prstGeom>
        </p:spPr>
      </p:pic>
      <p:sp>
        <p:nvSpPr>
          <p:cNvPr id="8" name="Symbol zastępczy tytułu 1">
            <a:extLst>
              <a:ext uri="{FF2B5EF4-FFF2-40B4-BE49-F238E27FC236}">
                <a16:creationId xmlns:a16="http://schemas.microsoft.com/office/drawing/2014/main" id="{73D78D92-4872-E843-8FF2-465ABBE6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11004176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9660214F-04A1-0141-871A-E2E3189B09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598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D0926E1F-5E3F-FE4B-83E8-3B56746D2A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21287" y="2215435"/>
            <a:ext cx="5402511" cy="431631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46419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B9B20680-8A6D-47E1-9961-95787033D3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0F2B81D7-AB5E-4E20-927F-DE72E087F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9588" y="2372476"/>
            <a:ext cx="10923325" cy="3933434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 marL="8001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2pPr>
            <a:lvl3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AB5ECF0-9D6D-4F4C-BD5C-8097ED9B1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47" y="231040"/>
            <a:ext cx="1196326" cy="642100"/>
          </a:xfrm>
          <a:prstGeom prst="rect">
            <a:avLst/>
          </a:prstGeom>
        </p:spPr>
      </p:pic>
      <p:sp>
        <p:nvSpPr>
          <p:cNvPr id="8" name="Symbol zastępczy tytułu 1">
            <a:extLst>
              <a:ext uri="{FF2B5EF4-FFF2-40B4-BE49-F238E27FC236}">
                <a16:creationId xmlns:a16="http://schemas.microsoft.com/office/drawing/2014/main" id="{AA1F7B82-CD33-450E-B9ED-2263C848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47" y="1440611"/>
            <a:ext cx="11256965" cy="69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2779536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ajd tytuł gór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BBA21B-19EC-4D53-B655-79C26714DB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2600" y="1044575"/>
            <a:ext cx="11217275" cy="5390731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29892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tytuł gór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52E7A9E-A9DF-7342-A662-14ED63C0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5" y="785004"/>
            <a:ext cx="9823075" cy="90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3AE4AC-664F-A545-ABED-9B408BCD6D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9626" y="1897380"/>
            <a:ext cx="11350250" cy="45379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966551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0407001-A62B-4B6F-AA48-8458AE1ECB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1B1A21-AFC8-4C16-A178-1E3914A8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0" t="24988" r="6696" b="28320"/>
          <a:stretch/>
        </p:blipFill>
        <p:spPr>
          <a:xfrm>
            <a:off x="4272626" y="2400301"/>
            <a:ext cx="3646749" cy="1957308"/>
          </a:xfrm>
          <a:prstGeom prst="rect">
            <a:avLst/>
          </a:prstGeom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0D410EC-2DDE-414C-B636-D2FB0C25A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9888" y="4731026"/>
            <a:ext cx="3832225" cy="1779312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200">
                <a:solidFill>
                  <a:schemeClr val="bg1"/>
                </a:solidFill>
              </a:defRPr>
            </a:lvl4pPr>
            <a:lvl5pPr algn="ctr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245684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0407001-A62B-4B6F-AA48-8458AE1ECB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1B1A21-AFC8-4C16-A178-1E3914A8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0" t="24988" r="6696" b="28320"/>
          <a:stretch/>
        </p:blipFill>
        <p:spPr>
          <a:xfrm>
            <a:off x="942407" y="3036154"/>
            <a:ext cx="1743643" cy="935860"/>
          </a:xfrm>
          <a:prstGeom prst="rect">
            <a:avLst/>
          </a:prstGeom>
        </p:spPr>
      </p:pic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0D410EC-2DDE-414C-B636-D2FB0C25AA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08288" y="3036154"/>
            <a:ext cx="8441305" cy="11211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rgbClr val="FFC000"/>
                </a:solidFill>
                <a:latin typeface="Neo Sans Pro Black" panose="020B0504030504040204" pitchFamily="34" charset="0"/>
              </a:defRPr>
            </a:lvl1pPr>
            <a:lvl2pPr marL="457200" indent="0" algn="l">
              <a:buNone/>
              <a:defRPr sz="3200" b="0" i="0">
                <a:solidFill>
                  <a:srgbClr val="FFC000"/>
                </a:solidFill>
                <a:latin typeface="Neo Sans Pro Black" panose="020B0504030504040204" pitchFamily="34" charset="0"/>
              </a:defRPr>
            </a:lvl2pPr>
            <a:lvl3pPr marL="914400" indent="0" algn="l">
              <a:buNone/>
              <a:defRPr sz="3200" b="0" i="0">
                <a:solidFill>
                  <a:srgbClr val="FFC000"/>
                </a:solidFill>
                <a:latin typeface="Neo Sans Pro Black" panose="020B0504030504040204" pitchFamily="34" charset="0"/>
              </a:defRPr>
            </a:lvl3pPr>
            <a:lvl4pPr marL="1371600" indent="0" algn="l">
              <a:buNone/>
              <a:defRPr sz="3200" b="0" i="0">
                <a:solidFill>
                  <a:srgbClr val="FFC000"/>
                </a:solidFill>
                <a:latin typeface="Neo Sans Pro Black" panose="020B0504030504040204" pitchFamily="34" charset="0"/>
              </a:defRPr>
            </a:lvl4pPr>
            <a:lvl5pPr marL="1828800" indent="0" algn="l">
              <a:buNone/>
              <a:defRPr sz="3200" b="0" i="0">
                <a:solidFill>
                  <a:srgbClr val="FFC000"/>
                </a:solidFill>
                <a:latin typeface="Neo Sans Pro Black" panose="020B0504030504040204" pitchFamily="34" charset="0"/>
              </a:defRPr>
            </a:lvl5pPr>
          </a:lstStyle>
          <a:p>
            <a:pPr lvl="0"/>
            <a:r>
              <a:rPr lang="pl-PL" dirty="0"/>
              <a:t>Tytuł slajdu: X </a:t>
            </a:r>
            <a:r>
              <a:rPr lang="pl-PL" dirty="0" err="1"/>
              <a:t>sector</a:t>
            </a:r>
            <a:r>
              <a:rPr lang="pl-PL" dirty="0"/>
              <a:t> </a:t>
            </a:r>
            <a:r>
              <a:rPr lang="pl-PL" dirty="0" err="1"/>
              <a:t>projects</a:t>
            </a:r>
            <a:r>
              <a:rPr lang="pl-PL" dirty="0"/>
              <a:t> portfolio</a:t>
            </a:r>
          </a:p>
        </p:txBody>
      </p:sp>
      <p:pic>
        <p:nvPicPr>
          <p:cNvPr id="8" name="Obraz 7" descr="Obraz zawierający rysunek&#10;&#10;Opis wygenerowany automatycznie">
            <a:extLst>
              <a:ext uri="{FF2B5EF4-FFF2-40B4-BE49-F238E27FC236}">
                <a16:creationId xmlns:a16="http://schemas.microsoft.com/office/drawing/2014/main" id="{C30EABD7-CCA2-8C43-96AF-8BC6BC0BC9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65" y="6133465"/>
            <a:ext cx="1007034" cy="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0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ajd case study 1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rostokąt 44">
            <a:extLst>
              <a:ext uri="{FF2B5EF4-FFF2-40B4-BE49-F238E27FC236}">
                <a16:creationId xmlns:a16="http://schemas.microsoft.com/office/drawing/2014/main" id="{C36EC56B-5EB1-413E-870E-7DC93394B229}"/>
              </a:ext>
            </a:extLst>
          </p:cNvPr>
          <p:cNvSpPr/>
          <p:nvPr userDrawn="1"/>
        </p:nvSpPr>
        <p:spPr>
          <a:xfrm flipV="1">
            <a:off x="0" y="0"/>
            <a:ext cx="12192000" cy="6858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0D2A8915-6182-47EA-B98A-4645A2A930C8}"/>
              </a:ext>
            </a:extLst>
          </p:cNvPr>
          <p:cNvSpPr/>
          <p:nvPr userDrawn="1"/>
        </p:nvSpPr>
        <p:spPr>
          <a:xfrm flipV="1">
            <a:off x="6096000" y="0"/>
            <a:ext cx="6096001" cy="685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Symbol zastępczy tekstu 13">
            <a:extLst>
              <a:ext uri="{FF2B5EF4-FFF2-40B4-BE49-F238E27FC236}">
                <a16:creationId xmlns:a16="http://schemas.microsoft.com/office/drawing/2014/main" id="{121FAAE9-1E40-4355-AF1F-34C1BD78629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600950" y="1391398"/>
            <a:ext cx="4300108" cy="147263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6" name="Symbol zastępczy tekstu 13">
            <a:extLst>
              <a:ext uri="{FF2B5EF4-FFF2-40B4-BE49-F238E27FC236}">
                <a16:creationId xmlns:a16="http://schemas.microsoft.com/office/drawing/2014/main" id="{654265CD-1B6E-4A16-9FEE-48BE51C572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00949" y="3737964"/>
            <a:ext cx="4300108" cy="147263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3" name="Symbol zastępczy tekstu 13">
            <a:extLst>
              <a:ext uri="{FF2B5EF4-FFF2-40B4-BE49-F238E27FC236}">
                <a16:creationId xmlns:a16="http://schemas.microsoft.com/office/drawing/2014/main" id="{9067EA40-AA66-1D40-951E-7ADB32BEEF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2512" y="3737964"/>
            <a:ext cx="4239487" cy="14726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9" name="Symbol zastępczy tekstu 13">
            <a:extLst>
              <a:ext uri="{FF2B5EF4-FFF2-40B4-BE49-F238E27FC236}">
                <a16:creationId xmlns:a16="http://schemas.microsoft.com/office/drawing/2014/main" id="{DDCE3E08-DDDD-EC41-8B72-23C24DD1535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512" y="1410847"/>
            <a:ext cx="4239487" cy="143374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6BF8C88-8928-504B-9CC3-208C39CC1CB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32349" y="1062932"/>
            <a:ext cx="2527300" cy="498316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 err="1"/>
              <a:t>Mock</a:t>
            </a:r>
            <a:r>
              <a:rPr lang="pl-PL" dirty="0"/>
              <a:t> mobile</a:t>
            </a:r>
          </a:p>
        </p:txBody>
      </p:sp>
      <p:pic>
        <p:nvPicPr>
          <p:cNvPr id="14" name="Graphic 18">
            <a:extLst>
              <a:ext uri="{FF2B5EF4-FFF2-40B4-BE49-F238E27FC236}">
                <a16:creationId xmlns:a16="http://schemas.microsoft.com/office/drawing/2014/main" id="{877468AF-8EFC-1746-BA9A-B234BA1AE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314"/>
          <a:stretch/>
        </p:blipFill>
        <p:spPr>
          <a:xfrm>
            <a:off x="463989" y="355888"/>
            <a:ext cx="1080243" cy="245738"/>
          </a:xfrm>
          <a:prstGeom prst="rect">
            <a:avLst/>
          </a:prstGeom>
        </p:spPr>
      </p:pic>
      <p:pic>
        <p:nvPicPr>
          <p:cNvPr id="20" name="Obraz 19" descr="Obraz zawierający rysunek&#10;&#10;Opis wygenerowany automatycznie">
            <a:extLst>
              <a:ext uri="{FF2B5EF4-FFF2-40B4-BE49-F238E27FC236}">
                <a16:creationId xmlns:a16="http://schemas.microsoft.com/office/drawing/2014/main" id="{B6D7EC20-4D13-4847-B388-B9839111C1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77" y="268073"/>
            <a:ext cx="1517858" cy="526786"/>
          </a:xfrm>
          <a:prstGeom prst="rect">
            <a:avLst/>
          </a:prstGeom>
        </p:spPr>
      </p:pic>
      <p:sp>
        <p:nvSpPr>
          <p:cNvPr id="21" name="Symbol zastępczy tekstu 13">
            <a:extLst>
              <a:ext uri="{FF2B5EF4-FFF2-40B4-BE49-F238E27FC236}">
                <a16:creationId xmlns:a16="http://schemas.microsoft.com/office/drawing/2014/main" id="{0785EDD2-B7FC-3A49-BBFC-3E3F53E85A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640" y="364005"/>
            <a:ext cx="488188" cy="24573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for</a:t>
            </a:r>
          </a:p>
        </p:txBody>
      </p:sp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EBB0E6BE-0EBB-1249-BA01-A24BB04F6F2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399236" y="255589"/>
            <a:ext cx="1915794" cy="44633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/>
              <a:t>Logo klienta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BE4C4F6-BF60-1244-A67D-4BD28475F75A}"/>
              </a:ext>
            </a:extLst>
          </p:cNvPr>
          <p:cNvSpPr txBox="1"/>
          <p:nvPr userDrawn="1"/>
        </p:nvSpPr>
        <p:spPr>
          <a:xfrm>
            <a:off x="332514" y="1055339"/>
            <a:ext cx="425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Client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E8930B3-F191-FD4C-8696-256B8B95269B}"/>
              </a:ext>
            </a:extLst>
          </p:cNvPr>
          <p:cNvSpPr txBox="1"/>
          <p:nvPr userDrawn="1"/>
        </p:nvSpPr>
        <p:spPr>
          <a:xfrm>
            <a:off x="332512" y="3381440"/>
            <a:ext cx="425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Challenge/</a:t>
            </a:r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need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5947C71D-3143-D841-9F54-BEC4302266AC}"/>
              </a:ext>
            </a:extLst>
          </p:cNvPr>
          <p:cNvSpPr txBox="1"/>
          <p:nvPr userDrawn="1"/>
        </p:nvSpPr>
        <p:spPr>
          <a:xfrm>
            <a:off x="7600951" y="1055339"/>
            <a:ext cx="430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FFC000"/>
                </a:solidFill>
                <a:latin typeface="Neo Sans Pro" panose="020B0504030504040204" pitchFamily="34" charset="0"/>
              </a:rPr>
              <a:t>Solutions/service </a:t>
            </a:r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provided</a:t>
            </a:r>
            <a:endParaRPr lang="pl-PL" sz="1600" b="0" i="0" dirty="0">
              <a:solidFill>
                <a:srgbClr val="FFC000"/>
              </a:solidFill>
              <a:latin typeface="Neo Sans Pro" panose="020B0504030504040204" pitchFamily="34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47235C19-0261-234D-97AF-F4B960AD270B}"/>
              </a:ext>
            </a:extLst>
          </p:cNvPr>
          <p:cNvSpPr txBox="1"/>
          <p:nvPr userDrawn="1"/>
        </p:nvSpPr>
        <p:spPr>
          <a:xfrm>
            <a:off x="7600950" y="3381440"/>
            <a:ext cx="430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Outcome</a:t>
            </a:r>
            <a:r>
              <a:rPr lang="pl-PL" sz="1600" b="0" i="0" dirty="0">
                <a:solidFill>
                  <a:srgbClr val="FFC000"/>
                </a:solidFill>
                <a:latin typeface="Neo Sans Pro" panose="020B0504030504040204" pitchFamily="34" charset="0"/>
              </a:rPr>
              <a:t>/</a:t>
            </a:r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benefits</a:t>
            </a:r>
            <a:endParaRPr lang="pl-PL" sz="1600" b="0" i="0" dirty="0">
              <a:solidFill>
                <a:srgbClr val="FFC000"/>
              </a:solidFill>
              <a:latin typeface="Neo Sans Pro" panose="020B0504030504040204" pitchFamily="34" charset="0"/>
            </a:endParaRPr>
          </a:p>
        </p:txBody>
      </p:sp>
      <p:sp>
        <p:nvSpPr>
          <p:cNvPr id="28" name="Symbol zastępczy tekstu 13">
            <a:extLst>
              <a:ext uri="{FF2B5EF4-FFF2-40B4-BE49-F238E27FC236}">
                <a16:creationId xmlns:a16="http://schemas.microsoft.com/office/drawing/2014/main" id="{C2A46C17-E334-234B-80A7-B48F18DA8F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62432" y="297636"/>
            <a:ext cx="4138625" cy="497223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chemeClr val="bg1"/>
              </a:buClr>
              <a:buNone/>
              <a:defRPr sz="14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PRODUCTS AND SERVICES FOR (SECTOR)</a:t>
            </a:r>
          </a:p>
        </p:txBody>
      </p:sp>
    </p:spTree>
    <p:extLst>
      <p:ext uri="{BB962C8B-B14F-4D97-AF65-F5344CB8AC3E}">
        <p14:creationId xmlns:p14="http://schemas.microsoft.com/office/powerpoint/2010/main" val="3929661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ajd case study 1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rostokąt 44">
            <a:extLst>
              <a:ext uri="{FF2B5EF4-FFF2-40B4-BE49-F238E27FC236}">
                <a16:creationId xmlns:a16="http://schemas.microsoft.com/office/drawing/2014/main" id="{C36EC56B-5EB1-413E-870E-7DC93394B229}"/>
              </a:ext>
            </a:extLst>
          </p:cNvPr>
          <p:cNvSpPr/>
          <p:nvPr userDrawn="1"/>
        </p:nvSpPr>
        <p:spPr>
          <a:xfrm flipV="1">
            <a:off x="0" y="0"/>
            <a:ext cx="12192000" cy="6858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      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0D2A8915-6182-47EA-B98A-4645A2A930C8}"/>
              </a:ext>
            </a:extLst>
          </p:cNvPr>
          <p:cNvSpPr/>
          <p:nvPr userDrawn="1"/>
        </p:nvSpPr>
        <p:spPr>
          <a:xfrm flipV="1">
            <a:off x="6096000" y="0"/>
            <a:ext cx="6096001" cy="685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Symbol zastępczy tekstu 13">
            <a:extLst>
              <a:ext uri="{FF2B5EF4-FFF2-40B4-BE49-F238E27FC236}">
                <a16:creationId xmlns:a16="http://schemas.microsoft.com/office/drawing/2014/main" id="{121FAAE9-1E40-4355-AF1F-34C1BD78629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7600950" y="1391398"/>
            <a:ext cx="4300108" cy="147263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6" name="Symbol zastępczy tekstu 13">
            <a:extLst>
              <a:ext uri="{FF2B5EF4-FFF2-40B4-BE49-F238E27FC236}">
                <a16:creationId xmlns:a16="http://schemas.microsoft.com/office/drawing/2014/main" id="{654265CD-1B6E-4A16-9FEE-48BE51C572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00949" y="3737964"/>
            <a:ext cx="4300108" cy="147263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9" name="Symbol zastępczy tekstu 13">
            <a:extLst>
              <a:ext uri="{FF2B5EF4-FFF2-40B4-BE49-F238E27FC236}">
                <a16:creationId xmlns:a16="http://schemas.microsoft.com/office/drawing/2014/main" id="{DDCE3E08-DDDD-EC41-8B72-23C24DD1535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512" y="1410847"/>
            <a:ext cx="4239487" cy="463524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6BF8C88-8928-504B-9CC3-208C39CC1CB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32349" y="1062932"/>
            <a:ext cx="2527300" cy="498316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 err="1"/>
              <a:t>Mock</a:t>
            </a:r>
            <a:r>
              <a:rPr lang="pl-PL" dirty="0"/>
              <a:t> mobile</a:t>
            </a:r>
          </a:p>
        </p:txBody>
      </p:sp>
      <p:pic>
        <p:nvPicPr>
          <p:cNvPr id="14" name="Graphic 18">
            <a:extLst>
              <a:ext uri="{FF2B5EF4-FFF2-40B4-BE49-F238E27FC236}">
                <a16:creationId xmlns:a16="http://schemas.microsoft.com/office/drawing/2014/main" id="{877468AF-8EFC-1746-BA9A-B234BA1AE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314"/>
          <a:stretch/>
        </p:blipFill>
        <p:spPr>
          <a:xfrm>
            <a:off x="463989" y="355888"/>
            <a:ext cx="1080243" cy="245738"/>
          </a:xfrm>
          <a:prstGeom prst="rect">
            <a:avLst/>
          </a:prstGeom>
        </p:spPr>
      </p:pic>
      <p:pic>
        <p:nvPicPr>
          <p:cNvPr id="20" name="Obraz 19" descr="Obraz zawierający rysunek&#10;&#10;Opis wygenerowany automatycznie">
            <a:extLst>
              <a:ext uri="{FF2B5EF4-FFF2-40B4-BE49-F238E27FC236}">
                <a16:creationId xmlns:a16="http://schemas.microsoft.com/office/drawing/2014/main" id="{B6D7EC20-4D13-4847-B388-B9839111C1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77" y="268073"/>
            <a:ext cx="1517858" cy="526786"/>
          </a:xfrm>
          <a:prstGeom prst="rect">
            <a:avLst/>
          </a:prstGeom>
        </p:spPr>
      </p:pic>
      <p:sp>
        <p:nvSpPr>
          <p:cNvPr id="21" name="Symbol zastępczy tekstu 13">
            <a:extLst>
              <a:ext uri="{FF2B5EF4-FFF2-40B4-BE49-F238E27FC236}">
                <a16:creationId xmlns:a16="http://schemas.microsoft.com/office/drawing/2014/main" id="{0785EDD2-B7FC-3A49-BBFC-3E3F53E85A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640" y="364005"/>
            <a:ext cx="488188" cy="24573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for</a:t>
            </a:r>
          </a:p>
        </p:txBody>
      </p:sp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EBB0E6BE-0EBB-1249-BA01-A24BB04F6F2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399236" y="255589"/>
            <a:ext cx="1915794" cy="44633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/>
              <a:t>Logo klienta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BE4C4F6-BF60-1244-A67D-4BD28475F75A}"/>
              </a:ext>
            </a:extLst>
          </p:cNvPr>
          <p:cNvSpPr txBox="1"/>
          <p:nvPr userDrawn="1"/>
        </p:nvSpPr>
        <p:spPr>
          <a:xfrm>
            <a:off x="332514" y="1055339"/>
            <a:ext cx="425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Project </a:t>
            </a:r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description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5947C71D-3143-D841-9F54-BEC4302266AC}"/>
              </a:ext>
            </a:extLst>
          </p:cNvPr>
          <p:cNvSpPr txBox="1"/>
          <p:nvPr userDrawn="1"/>
        </p:nvSpPr>
        <p:spPr>
          <a:xfrm>
            <a:off x="7600951" y="1055339"/>
            <a:ext cx="430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Highlights</a:t>
            </a:r>
            <a:endParaRPr lang="pl-PL" sz="1600" b="0" i="0" dirty="0">
              <a:solidFill>
                <a:srgbClr val="FFC000"/>
              </a:solidFill>
              <a:latin typeface="Neo Sans Pro" panose="020B0504030504040204" pitchFamily="34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47235C19-0261-234D-97AF-F4B960AD270B}"/>
              </a:ext>
            </a:extLst>
          </p:cNvPr>
          <p:cNvSpPr txBox="1"/>
          <p:nvPr userDrawn="1"/>
        </p:nvSpPr>
        <p:spPr>
          <a:xfrm>
            <a:off x="7600950" y="3381440"/>
            <a:ext cx="430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FFC000"/>
                </a:solidFill>
                <a:latin typeface="Neo Sans Pro" panose="020B0504030504040204" pitchFamily="34" charset="0"/>
              </a:rPr>
              <a:t>Technologies</a:t>
            </a:r>
          </a:p>
        </p:txBody>
      </p:sp>
      <p:sp>
        <p:nvSpPr>
          <p:cNvPr id="28" name="Symbol zastępczy tekstu 13">
            <a:extLst>
              <a:ext uri="{FF2B5EF4-FFF2-40B4-BE49-F238E27FC236}">
                <a16:creationId xmlns:a16="http://schemas.microsoft.com/office/drawing/2014/main" id="{C2A46C17-E334-234B-80A7-B48F18DA8F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62432" y="297636"/>
            <a:ext cx="4138625" cy="497223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chemeClr val="bg1"/>
              </a:buClr>
              <a:buNone/>
              <a:defRPr sz="14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PRODUCTS AND SERVICES FOR (SECTOR)</a:t>
            </a:r>
          </a:p>
        </p:txBody>
      </p:sp>
    </p:spTree>
    <p:extLst>
      <p:ext uri="{BB962C8B-B14F-4D97-AF65-F5344CB8AC3E}">
        <p14:creationId xmlns:p14="http://schemas.microsoft.com/office/powerpoint/2010/main" val="3222875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ajd case study 1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rostokąt 40">
            <a:extLst>
              <a:ext uri="{FF2B5EF4-FFF2-40B4-BE49-F238E27FC236}">
                <a16:creationId xmlns:a16="http://schemas.microsoft.com/office/drawing/2014/main" id="{0D2A8915-6182-47EA-B98A-4645A2A930C8}"/>
              </a:ext>
            </a:extLst>
          </p:cNvPr>
          <p:cNvSpPr/>
          <p:nvPr userDrawn="1"/>
        </p:nvSpPr>
        <p:spPr>
          <a:xfrm flipV="1">
            <a:off x="6096000" y="0"/>
            <a:ext cx="6096001" cy="685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Symbol zastępczy tekstu 13">
            <a:extLst>
              <a:ext uri="{FF2B5EF4-FFF2-40B4-BE49-F238E27FC236}">
                <a16:creationId xmlns:a16="http://schemas.microsoft.com/office/drawing/2014/main" id="{654265CD-1B6E-4A16-9FEE-48BE51C572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86942" y="4751916"/>
            <a:ext cx="5472544" cy="175045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3" name="Symbol zastępczy tekstu 13">
            <a:extLst>
              <a:ext uri="{FF2B5EF4-FFF2-40B4-BE49-F238E27FC236}">
                <a16:creationId xmlns:a16="http://schemas.microsoft.com/office/drawing/2014/main" id="{0D5B26F1-40C4-8149-9EDD-470455D23AF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2513" y="2732480"/>
            <a:ext cx="5085307" cy="14726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9" name="Symbol zastępczy tekstu 13">
            <a:extLst>
              <a:ext uri="{FF2B5EF4-FFF2-40B4-BE49-F238E27FC236}">
                <a16:creationId xmlns:a16="http://schemas.microsoft.com/office/drawing/2014/main" id="{20582793-347F-DB4B-9108-827971B5EB6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513" y="1310312"/>
            <a:ext cx="5085307" cy="88424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0" name="Symbol zastępczy tekstu 13">
            <a:extLst>
              <a:ext uri="{FF2B5EF4-FFF2-40B4-BE49-F238E27FC236}">
                <a16:creationId xmlns:a16="http://schemas.microsoft.com/office/drawing/2014/main" id="{1F5FEB8A-8539-DD49-A0C1-E4FD05531AE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512" y="4749412"/>
            <a:ext cx="5085307" cy="175296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31D1E108-E5DF-6D44-A564-6CBCCC6E129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711529" y="1073363"/>
            <a:ext cx="5760720" cy="314218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 err="1"/>
              <a:t>Mock</a:t>
            </a:r>
            <a:r>
              <a:rPr lang="pl-PL" dirty="0"/>
              <a:t> web</a:t>
            </a:r>
          </a:p>
        </p:txBody>
      </p:sp>
      <p:pic>
        <p:nvPicPr>
          <p:cNvPr id="23" name="Obraz 22" descr="Obraz zawierający rysunek&#10;&#10;Opis wygenerowany automatycznie">
            <a:extLst>
              <a:ext uri="{FF2B5EF4-FFF2-40B4-BE49-F238E27FC236}">
                <a16:creationId xmlns:a16="http://schemas.microsoft.com/office/drawing/2014/main" id="{61EFA3E0-C210-BA44-AF51-D4543288B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77" y="268073"/>
            <a:ext cx="1517858" cy="526786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85C6801-5B5D-A445-BE31-953ABCFD6092}"/>
              </a:ext>
            </a:extLst>
          </p:cNvPr>
          <p:cNvSpPr txBox="1"/>
          <p:nvPr userDrawn="1"/>
        </p:nvSpPr>
        <p:spPr>
          <a:xfrm>
            <a:off x="332512" y="904086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Client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F68DDDE7-67A7-D64B-86C4-C3F348067DE0}"/>
              </a:ext>
            </a:extLst>
          </p:cNvPr>
          <p:cNvSpPr txBox="1"/>
          <p:nvPr userDrawn="1"/>
        </p:nvSpPr>
        <p:spPr>
          <a:xfrm>
            <a:off x="332511" y="2359992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Challenge/</a:t>
            </a:r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need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4F17AF6-2D02-A549-9C2E-443E2D02A4A7}"/>
              </a:ext>
            </a:extLst>
          </p:cNvPr>
          <p:cNvSpPr txBox="1"/>
          <p:nvPr userDrawn="1"/>
        </p:nvSpPr>
        <p:spPr>
          <a:xfrm>
            <a:off x="332511" y="4410858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Solutions/services </a:t>
            </a:r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provided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889229F0-AD35-5841-BD5F-6834D81D1676}"/>
              </a:ext>
            </a:extLst>
          </p:cNvPr>
          <p:cNvSpPr txBox="1"/>
          <p:nvPr userDrawn="1"/>
        </p:nvSpPr>
        <p:spPr>
          <a:xfrm>
            <a:off x="6386942" y="4410858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Outcome</a:t>
            </a:r>
            <a:r>
              <a:rPr lang="pl-PL" sz="1600" b="0" i="0" dirty="0">
                <a:solidFill>
                  <a:srgbClr val="FFC000"/>
                </a:solidFill>
                <a:latin typeface="Neo Sans Pro" panose="020B0504030504040204" pitchFamily="34" charset="0"/>
              </a:rPr>
              <a:t>/</a:t>
            </a:r>
            <a:r>
              <a:rPr lang="pl-PL" sz="1600" b="0" i="0" dirty="0" err="1">
                <a:solidFill>
                  <a:srgbClr val="FFC000"/>
                </a:solidFill>
                <a:latin typeface="Neo Sans Pro" panose="020B0504030504040204" pitchFamily="34" charset="0"/>
              </a:rPr>
              <a:t>benefits</a:t>
            </a:r>
            <a:endParaRPr lang="pl-PL" sz="1600" b="0" i="0" dirty="0">
              <a:solidFill>
                <a:srgbClr val="FFC000"/>
              </a:solidFill>
              <a:latin typeface="Neo Sans Pro" panose="020B0504030504040204" pitchFamily="34" charset="0"/>
            </a:endParaRPr>
          </a:p>
        </p:txBody>
      </p:sp>
      <p:pic>
        <p:nvPicPr>
          <p:cNvPr id="28" name="Obraz 27" descr="Obraz zawierający rysunek&#10;&#10;Opis wygenerowany automatycznie">
            <a:extLst>
              <a:ext uri="{FF2B5EF4-FFF2-40B4-BE49-F238E27FC236}">
                <a16:creationId xmlns:a16="http://schemas.microsoft.com/office/drawing/2014/main" id="{CF27CF2E-38FC-0C41-9DEE-74856BB53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25261" y="4421289"/>
            <a:ext cx="1025268" cy="360446"/>
          </a:xfrm>
          <a:prstGeom prst="rect">
            <a:avLst/>
          </a:prstGeom>
        </p:spPr>
      </p:pic>
      <p:sp>
        <p:nvSpPr>
          <p:cNvPr id="29" name="Symbol zastępczy tekstu 13">
            <a:extLst>
              <a:ext uri="{FF2B5EF4-FFF2-40B4-BE49-F238E27FC236}">
                <a16:creationId xmlns:a16="http://schemas.microsoft.com/office/drawing/2014/main" id="{2A4CAF9A-BCF5-6B4A-AAD8-8331C6EA2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640" y="364005"/>
            <a:ext cx="488188" cy="24573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for</a:t>
            </a:r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64603906-45F4-7A4F-A641-2376018FAF9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99236" y="255589"/>
            <a:ext cx="1915794" cy="44633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/>
              <a:t>Logo klienta</a:t>
            </a:r>
          </a:p>
        </p:txBody>
      </p:sp>
      <p:sp>
        <p:nvSpPr>
          <p:cNvPr id="31" name="Symbol zastępczy tekstu 13">
            <a:extLst>
              <a:ext uri="{FF2B5EF4-FFF2-40B4-BE49-F238E27FC236}">
                <a16:creationId xmlns:a16="http://schemas.microsoft.com/office/drawing/2014/main" id="{21F2F9BC-7D5B-D345-A54D-ACBC7E85F3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762432" y="297636"/>
            <a:ext cx="4138625" cy="497223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chemeClr val="bg1"/>
              </a:buClr>
              <a:buNone/>
              <a:defRPr sz="14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PRODUCTS AND SERVICES FOR (SECTOR)</a:t>
            </a:r>
          </a:p>
        </p:txBody>
      </p:sp>
    </p:spTree>
    <p:extLst>
      <p:ext uri="{BB962C8B-B14F-4D97-AF65-F5344CB8AC3E}">
        <p14:creationId xmlns:p14="http://schemas.microsoft.com/office/powerpoint/2010/main" val="33053812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ajd case study 1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rostokąt 40">
            <a:extLst>
              <a:ext uri="{FF2B5EF4-FFF2-40B4-BE49-F238E27FC236}">
                <a16:creationId xmlns:a16="http://schemas.microsoft.com/office/drawing/2014/main" id="{0D2A8915-6182-47EA-B98A-4645A2A930C8}"/>
              </a:ext>
            </a:extLst>
          </p:cNvPr>
          <p:cNvSpPr/>
          <p:nvPr userDrawn="1"/>
        </p:nvSpPr>
        <p:spPr>
          <a:xfrm flipV="1">
            <a:off x="6096000" y="0"/>
            <a:ext cx="6096001" cy="685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Symbol zastępczy tekstu 13">
            <a:extLst>
              <a:ext uri="{FF2B5EF4-FFF2-40B4-BE49-F238E27FC236}">
                <a16:creationId xmlns:a16="http://schemas.microsoft.com/office/drawing/2014/main" id="{654265CD-1B6E-4A16-9FEE-48BE51C5727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86942" y="4751916"/>
            <a:ext cx="5472544" cy="175045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endParaRPr lang="pl-PL" dirty="0"/>
          </a:p>
        </p:txBody>
      </p:sp>
      <p:sp>
        <p:nvSpPr>
          <p:cNvPr id="19" name="Symbol zastępczy tekstu 13">
            <a:extLst>
              <a:ext uri="{FF2B5EF4-FFF2-40B4-BE49-F238E27FC236}">
                <a16:creationId xmlns:a16="http://schemas.microsoft.com/office/drawing/2014/main" id="{20582793-347F-DB4B-9108-827971B5EB6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513" y="1310311"/>
            <a:ext cx="5085307" cy="290523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31D1E108-E5DF-6D44-A564-6CBCCC6E129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711529" y="1073363"/>
            <a:ext cx="5760720" cy="314218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 err="1"/>
              <a:t>Mock</a:t>
            </a:r>
            <a:r>
              <a:rPr lang="pl-PL" dirty="0"/>
              <a:t> web</a:t>
            </a:r>
          </a:p>
        </p:txBody>
      </p:sp>
      <p:pic>
        <p:nvPicPr>
          <p:cNvPr id="23" name="Obraz 22" descr="Obraz zawierający rysunek&#10;&#10;Opis wygenerowany automatycznie">
            <a:extLst>
              <a:ext uri="{FF2B5EF4-FFF2-40B4-BE49-F238E27FC236}">
                <a16:creationId xmlns:a16="http://schemas.microsoft.com/office/drawing/2014/main" id="{61EFA3E0-C210-BA44-AF51-D4543288B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77" y="268073"/>
            <a:ext cx="1517858" cy="526786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85C6801-5B5D-A445-BE31-953ABCFD6092}"/>
              </a:ext>
            </a:extLst>
          </p:cNvPr>
          <p:cNvSpPr txBox="1"/>
          <p:nvPr userDrawn="1"/>
        </p:nvSpPr>
        <p:spPr>
          <a:xfrm>
            <a:off x="332512" y="904086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1D6EAD"/>
                </a:solidFill>
                <a:latin typeface="Neo Sans Pro" panose="020B0504030504040204" pitchFamily="34" charset="0"/>
              </a:rPr>
              <a:t>Project </a:t>
            </a:r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description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889229F0-AD35-5841-BD5F-6834D81D1676}"/>
              </a:ext>
            </a:extLst>
          </p:cNvPr>
          <p:cNvSpPr txBox="1"/>
          <p:nvPr userDrawn="1"/>
        </p:nvSpPr>
        <p:spPr>
          <a:xfrm>
            <a:off x="6386942" y="4410858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>
                <a:solidFill>
                  <a:srgbClr val="FFC000"/>
                </a:solidFill>
                <a:latin typeface="Neo Sans Pro" panose="020B0504030504040204" pitchFamily="34" charset="0"/>
              </a:rPr>
              <a:t>Technologies</a:t>
            </a:r>
          </a:p>
        </p:txBody>
      </p:sp>
      <p:pic>
        <p:nvPicPr>
          <p:cNvPr id="28" name="Obraz 27" descr="Obraz zawierający rysunek&#10;&#10;Opis wygenerowany automatycznie">
            <a:extLst>
              <a:ext uri="{FF2B5EF4-FFF2-40B4-BE49-F238E27FC236}">
                <a16:creationId xmlns:a16="http://schemas.microsoft.com/office/drawing/2014/main" id="{CF27CF2E-38FC-0C41-9DEE-74856BB53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25261" y="4421289"/>
            <a:ext cx="1025268" cy="360446"/>
          </a:xfrm>
          <a:prstGeom prst="rect">
            <a:avLst/>
          </a:prstGeom>
        </p:spPr>
      </p:pic>
      <p:sp>
        <p:nvSpPr>
          <p:cNvPr id="29" name="Symbol zastępczy tekstu 13">
            <a:extLst>
              <a:ext uri="{FF2B5EF4-FFF2-40B4-BE49-F238E27FC236}">
                <a16:creationId xmlns:a16="http://schemas.microsoft.com/office/drawing/2014/main" id="{2A4CAF9A-BCF5-6B4A-AAD8-8331C6EA2D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640" y="364005"/>
            <a:ext cx="488188" cy="24573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for</a:t>
            </a:r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64603906-45F4-7A4F-A641-2376018FAF9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99236" y="255589"/>
            <a:ext cx="1915794" cy="44633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pl-PL" dirty="0"/>
              <a:t>Logo klienta</a:t>
            </a:r>
          </a:p>
        </p:txBody>
      </p:sp>
      <p:sp>
        <p:nvSpPr>
          <p:cNvPr id="31" name="Symbol zastępczy tekstu 13">
            <a:extLst>
              <a:ext uri="{FF2B5EF4-FFF2-40B4-BE49-F238E27FC236}">
                <a16:creationId xmlns:a16="http://schemas.microsoft.com/office/drawing/2014/main" id="{21F2F9BC-7D5B-D345-A54D-ACBC7E85F3A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762432" y="297636"/>
            <a:ext cx="4138625" cy="497223"/>
          </a:xfrm>
          <a:prstGeom prst="rect">
            <a:avLst/>
          </a:prstGeom>
        </p:spPr>
        <p:txBody>
          <a:bodyPr/>
          <a:lstStyle>
            <a:lvl1pPr marL="0" indent="0" algn="r">
              <a:buClr>
                <a:schemeClr val="bg1"/>
              </a:buClr>
              <a:buNone/>
              <a:defRPr sz="1400" b="0" i="0">
                <a:solidFill>
                  <a:schemeClr val="bg1"/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1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PRODUCTS AND SERVICES FOR (SECTOR)</a:t>
            </a:r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6B678DE2-AC44-4C47-97B1-C488549D399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90942" y="4827513"/>
            <a:ext cx="5085307" cy="167486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1pPr>
            <a:lvl2pPr marL="457200" indent="0">
              <a:buClr>
                <a:schemeClr val="bg1"/>
              </a:buClr>
              <a:buNone/>
              <a:defRPr sz="1200" b="0" i="0">
                <a:solidFill>
                  <a:schemeClr val="tx2">
                    <a:lumMod val="50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88F65687-D2CD-BB4E-81C6-A3CED0C7FC20}"/>
              </a:ext>
            </a:extLst>
          </p:cNvPr>
          <p:cNvSpPr txBox="1"/>
          <p:nvPr userDrawn="1"/>
        </p:nvSpPr>
        <p:spPr>
          <a:xfrm>
            <a:off x="290941" y="4421288"/>
            <a:ext cx="508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dirty="0" err="1">
                <a:solidFill>
                  <a:srgbClr val="1D6EAD"/>
                </a:solidFill>
                <a:latin typeface="Neo Sans Pro" panose="020B0504030504040204" pitchFamily="34" charset="0"/>
              </a:rPr>
              <a:t>Highlights</a:t>
            </a:r>
            <a:endParaRPr lang="pl-PL" sz="1600" b="0" i="0" dirty="0">
              <a:solidFill>
                <a:srgbClr val="1D6EAD"/>
              </a:solidFill>
              <a:latin typeface="Neo Sans Pro" panose="020B05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0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E6FB7A3A-E1ED-4ADC-BCDC-AFB672C20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91" y="0"/>
            <a:ext cx="4503761" cy="6858000"/>
          </a:xfrm>
          <a:prstGeom prst="rect">
            <a:avLst/>
          </a:prstGeom>
        </p:spPr>
      </p:pic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0F2B81D7-AB5E-4E20-927F-DE72E087F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1049" y="1389064"/>
            <a:ext cx="6399167" cy="506349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1421DB4A-D9A1-45E8-8E8C-C8C583BAE49F}"/>
              </a:ext>
            </a:extLst>
          </p:cNvPr>
          <p:cNvSpPr/>
          <p:nvPr userDrawn="1"/>
        </p:nvSpPr>
        <p:spPr>
          <a:xfrm>
            <a:off x="448659" y="-1"/>
            <a:ext cx="4506399" cy="6858001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8" name="Obraz 3">
            <a:extLst>
              <a:ext uri="{FF2B5EF4-FFF2-40B4-BE49-F238E27FC236}">
                <a16:creationId xmlns:a16="http://schemas.microsoft.com/office/drawing/2014/main" id="{8BCDE9AD-544A-4766-BF84-97741AB1A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step z tytu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2">
            <a:extLst>
              <a:ext uri="{FF2B5EF4-FFF2-40B4-BE49-F238E27FC236}">
                <a16:creationId xmlns:a16="http://schemas.microsoft.com/office/drawing/2014/main" id="{85D00F54-293F-4455-A2B0-B86E6A86B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51" y="1893"/>
            <a:ext cx="4503840" cy="6855739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48659" y="0"/>
            <a:ext cx="4506399" cy="6858000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0F2B81D7-AB5E-4E20-927F-DE72E087F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1049" y="1032040"/>
            <a:ext cx="6399167" cy="557579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tytułu 1">
            <a:extLst>
              <a:ext uri="{FF2B5EF4-FFF2-40B4-BE49-F238E27FC236}">
                <a16:creationId xmlns:a16="http://schemas.microsoft.com/office/drawing/2014/main" id="{7BEB27A7-E267-4401-9BB5-C4C94F55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8" name="Obraz 3">
            <a:extLst>
              <a:ext uri="{FF2B5EF4-FFF2-40B4-BE49-F238E27FC236}">
                <a16:creationId xmlns:a16="http://schemas.microsoft.com/office/drawing/2014/main" id="{4BF6A64B-C50A-5749-BA8B-91064D9A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żół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CC1C42DD-D897-4C09-976B-DA9F14038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51" y="1129"/>
            <a:ext cx="4503841" cy="6855741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48659" y="0"/>
            <a:ext cx="4506399" cy="6858000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0F2B81D7-AB5E-4E20-927F-DE72E087F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1049" y="1032040"/>
            <a:ext cx="6399167" cy="557579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buClr>
                <a:schemeClr val="accent1"/>
              </a:buCl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Prostokąt zaokrąglony 26">
            <a:extLst>
              <a:ext uri="{FF2B5EF4-FFF2-40B4-BE49-F238E27FC236}">
                <a16:creationId xmlns:a16="http://schemas.microsoft.com/office/drawing/2014/main" id="{95AEB23E-59AD-483A-89EA-6A6E6C191DC8}"/>
              </a:ext>
            </a:extLst>
          </p:cNvPr>
          <p:cNvSpPr/>
          <p:nvPr userDrawn="1"/>
        </p:nvSpPr>
        <p:spPr>
          <a:xfrm>
            <a:off x="773271" y="2227943"/>
            <a:ext cx="2302589" cy="96293"/>
          </a:xfrm>
          <a:prstGeom prst="round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DB813"/>
              </a:solidFill>
              <a:latin typeface="Neustadt" pitchFamily="2" charset="0"/>
            </a:endParaRPr>
          </a:p>
        </p:txBody>
      </p:sp>
      <p:sp>
        <p:nvSpPr>
          <p:cNvPr id="10" name="Symbol zastępczy tytułu 1">
            <a:extLst>
              <a:ext uri="{FF2B5EF4-FFF2-40B4-BE49-F238E27FC236}">
                <a16:creationId xmlns:a16="http://schemas.microsoft.com/office/drawing/2014/main" id="{B56611B0-9ADF-4710-807D-34D79D41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9" name="Obraz 3">
            <a:extLst>
              <a:ext uri="{FF2B5EF4-FFF2-40B4-BE49-F238E27FC236}">
                <a16:creationId xmlns:a16="http://schemas.microsoft.com/office/drawing/2014/main" id="{8199DEAC-CEEE-ED45-A5B6-786D50DF93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czerw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 descr="Obraz zawierający wewnątrz, stojące, mężczyzna, patrzenie&#10;&#10;Opis wygenerowany automatycznie">
            <a:extLst>
              <a:ext uri="{FF2B5EF4-FFF2-40B4-BE49-F238E27FC236}">
                <a16:creationId xmlns:a16="http://schemas.microsoft.com/office/drawing/2014/main" id="{B2C38B24-4331-4BC3-9A00-EEEE00D75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953" y="0"/>
            <a:ext cx="4519339" cy="6858000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48659" y="-1"/>
            <a:ext cx="4506399" cy="6857999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0" name="Prostokąt zaokrąglony 26">
            <a:extLst>
              <a:ext uri="{FF2B5EF4-FFF2-40B4-BE49-F238E27FC236}">
                <a16:creationId xmlns:a16="http://schemas.microsoft.com/office/drawing/2014/main" id="{2C88E9A0-A57E-4AD7-B731-6CC76BFB77CD}"/>
              </a:ext>
            </a:extLst>
          </p:cNvPr>
          <p:cNvSpPr/>
          <p:nvPr userDrawn="1"/>
        </p:nvSpPr>
        <p:spPr>
          <a:xfrm>
            <a:off x="773271" y="2227943"/>
            <a:ext cx="2302589" cy="96293"/>
          </a:xfrm>
          <a:prstGeom prst="roundRect">
            <a:avLst/>
          </a:prstGeom>
          <a:solidFill>
            <a:srgbClr val="F16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DB813"/>
              </a:solidFill>
              <a:latin typeface="Neustadt" pitchFamily="2" charset="0"/>
            </a:endParaRPr>
          </a:p>
        </p:txBody>
      </p:sp>
      <p:sp>
        <p:nvSpPr>
          <p:cNvPr id="11" name="Symbol zastępczy tytułu 1">
            <a:extLst>
              <a:ext uri="{FF2B5EF4-FFF2-40B4-BE49-F238E27FC236}">
                <a16:creationId xmlns:a16="http://schemas.microsoft.com/office/drawing/2014/main" id="{45769184-9BE9-4F66-9E9E-F89788ED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9EE3EC23-5D4A-4D4D-83C5-D7EC12334C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632" y="1032039"/>
            <a:ext cx="6411166" cy="557579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9" name="Obraz 3">
            <a:extLst>
              <a:ext uri="{FF2B5EF4-FFF2-40B4-BE49-F238E27FC236}">
                <a16:creationId xmlns:a16="http://schemas.microsoft.com/office/drawing/2014/main" id="{3CD07C36-C936-5542-BFED-AAC8B8ECFC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niebies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0FA80B34-4687-442F-A8A5-DB5AF0B50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47" y="0"/>
            <a:ext cx="4514850" cy="6858000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33821" y="0"/>
            <a:ext cx="4521238" cy="6858000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0" name="Prostokąt zaokrąglony 26">
            <a:extLst>
              <a:ext uri="{FF2B5EF4-FFF2-40B4-BE49-F238E27FC236}">
                <a16:creationId xmlns:a16="http://schemas.microsoft.com/office/drawing/2014/main" id="{2C88E9A0-A57E-4AD7-B731-6CC76BFB77CD}"/>
              </a:ext>
            </a:extLst>
          </p:cNvPr>
          <p:cNvSpPr/>
          <p:nvPr userDrawn="1"/>
        </p:nvSpPr>
        <p:spPr>
          <a:xfrm>
            <a:off x="773271" y="2227943"/>
            <a:ext cx="2302589" cy="96293"/>
          </a:xfrm>
          <a:prstGeom prst="roundRect">
            <a:avLst/>
          </a:prstGeom>
          <a:solidFill>
            <a:srgbClr val="4EC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DB813"/>
              </a:solidFill>
              <a:latin typeface="Neustadt" pitchFamily="2" charset="0"/>
            </a:endParaRPr>
          </a:p>
        </p:txBody>
      </p:sp>
      <p:sp>
        <p:nvSpPr>
          <p:cNvPr id="13" name="Symbol zastępczy tytułu 1">
            <a:extLst>
              <a:ext uri="{FF2B5EF4-FFF2-40B4-BE49-F238E27FC236}">
                <a16:creationId xmlns:a16="http://schemas.microsoft.com/office/drawing/2014/main" id="{91461177-E7F4-43D8-854E-3F178312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8C9BD215-9AFE-412F-A0A8-2C7FB0A1E7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632" y="1032039"/>
            <a:ext cx="6411166" cy="557579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9" name="Obraz 3">
            <a:extLst>
              <a:ext uri="{FF2B5EF4-FFF2-40B4-BE49-F238E27FC236}">
                <a16:creationId xmlns:a16="http://schemas.microsoft.com/office/drawing/2014/main" id="{BD7F0232-EE2C-A54A-8B4A-F947BE322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8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ajd gran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23B9467D-1CD9-4B7D-977B-BA7490B89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51" y="1129"/>
            <a:ext cx="4503841" cy="6855741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48659" y="-1"/>
            <a:ext cx="4506399" cy="6855741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10" name="Prostokąt zaokrąglony 26">
            <a:extLst>
              <a:ext uri="{FF2B5EF4-FFF2-40B4-BE49-F238E27FC236}">
                <a16:creationId xmlns:a16="http://schemas.microsoft.com/office/drawing/2014/main" id="{2C88E9A0-A57E-4AD7-B731-6CC76BFB77CD}"/>
              </a:ext>
            </a:extLst>
          </p:cNvPr>
          <p:cNvSpPr/>
          <p:nvPr userDrawn="1"/>
        </p:nvSpPr>
        <p:spPr>
          <a:xfrm>
            <a:off x="773271" y="2227943"/>
            <a:ext cx="2302589" cy="96293"/>
          </a:xfrm>
          <a:prstGeom prst="roundRect">
            <a:avLst/>
          </a:prstGeom>
          <a:solidFill>
            <a:srgbClr val="006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DB813"/>
              </a:solidFill>
              <a:latin typeface="Neustadt" pitchFamily="2" charset="0"/>
            </a:endParaRPr>
          </a:p>
        </p:txBody>
      </p:sp>
      <p:sp>
        <p:nvSpPr>
          <p:cNvPr id="11" name="Symbol zastępczy tytułu 1">
            <a:extLst>
              <a:ext uri="{FF2B5EF4-FFF2-40B4-BE49-F238E27FC236}">
                <a16:creationId xmlns:a16="http://schemas.microsoft.com/office/drawing/2014/main" id="{1B0C805D-F5B1-48DD-9376-2F05AB0E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D9C2D09E-8BE1-45A4-B5CA-C88DCC4C34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632" y="1032039"/>
            <a:ext cx="6411166" cy="557579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9" name="Obraz 3">
            <a:extLst>
              <a:ext uri="{FF2B5EF4-FFF2-40B4-BE49-F238E27FC236}">
                <a16:creationId xmlns:a16="http://schemas.microsoft.com/office/drawing/2014/main" id="{9EE34CF9-D538-1B42-804C-BBACCD8C5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ajd czar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3">
            <a:extLst>
              <a:ext uri="{FF2B5EF4-FFF2-40B4-BE49-F238E27FC236}">
                <a16:creationId xmlns:a16="http://schemas.microsoft.com/office/drawing/2014/main" id="{43671ABA-D2BC-4A45-B94E-8F9C131AF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83" y="-11290"/>
            <a:ext cx="4502774" cy="6869290"/>
          </a:xfrm>
          <a:prstGeom prst="rect">
            <a:avLst/>
          </a:prstGeom>
        </p:spPr>
      </p:pic>
      <p:sp>
        <p:nvSpPr>
          <p:cNvPr id="7" name="Rectangle 55">
            <a:extLst>
              <a:ext uri="{FF2B5EF4-FFF2-40B4-BE49-F238E27FC236}">
                <a16:creationId xmlns:a16="http://schemas.microsoft.com/office/drawing/2014/main" id="{5A093D81-6F6E-45E2-9B5E-9B71FDA0818A}"/>
              </a:ext>
            </a:extLst>
          </p:cNvPr>
          <p:cNvSpPr/>
          <p:nvPr userDrawn="1"/>
        </p:nvSpPr>
        <p:spPr>
          <a:xfrm>
            <a:off x="448659" y="0"/>
            <a:ext cx="4506399" cy="6869290"/>
          </a:xfrm>
          <a:prstGeom prst="rect">
            <a:avLst/>
          </a:prstGeom>
          <a:gradFill flip="none" rotWithShape="1">
            <a:gsLst>
              <a:gs pos="39000">
                <a:srgbClr val="006DA4">
                  <a:shade val="67500"/>
                  <a:satMod val="115000"/>
                  <a:alpha val="0"/>
                </a:srgbClr>
              </a:gs>
              <a:gs pos="76000">
                <a:srgbClr val="006DA4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sp>
        <p:nvSpPr>
          <p:cNvPr id="8" name="Symbol zastępczy tytułu 1">
            <a:extLst>
              <a:ext uri="{FF2B5EF4-FFF2-40B4-BE49-F238E27FC236}">
                <a16:creationId xmlns:a16="http://schemas.microsoft.com/office/drawing/2014/main" id="{1354E6B8-596E-43D8-9841-94DDF4BF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" y="1032039"/>
            <a:ext cx="3859114" cy="109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FC98390-7242-42E7-98A6-D5D9D752C0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632" y="1032039"/>
            <a:ext cx="6411166" cy="557579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1pPr>
            <a:lvl2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2pPr>
            <a:lvl3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3pPr>
            <a:lvl4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4pPr>
            <a:lvl5pPr>
              <a:defRPr sz="1400" b="0" i="0">
                <a:solidFill>
                  <a:schemeClr val="tx1">
                    <a:lumMod val="75000"/>
                  </a:schemeClr>
                </a:solidFill>
                <a:latin typeface="Neo Sans Pro Light" panose="020B030403050404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pic>
        <p:nvPicPr>
          <p:cNvPr id="9" name="Obraz 3">
            <a:extLst>
              <a:ext uri="{FF2B5EF4-FFF2-40B4-BE49-F238E27FC236}">
                <a16:creationId xmlns:a16="http://schemas.microsoft.com/office/drawing/2014/main" id="{1F0462C3-D304-7741-9C38-9BB3A27FD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659"/>
          <a:stretch/>
        </p:blipFill>
        <p:spPr>
          <a:xfrm>
            <a:off x="706036" y="280083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EA49D57-0951-4408-94A7-104325EA8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267" y="85057"/>
            <a:ext cx="1901267" cy="7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909028A9-D372-4D61-92AF-A46F2B1DB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51314"/>
          <a:stretch/>
        </p:blipFill>
        <p:spPr>
          <a:xfrm>
            <a:off x="463989" y="355888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7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49" r:id="rId2"/>
    <p:sldLayoutId id="2147483685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97" r:id="rId10"/>
    <p:sldLayoutId id="2147483678" r:id="rId11"/>
    <p:sldLayoutId id="2147483682" r:id="rId12"/>
    <p:sldLayoutId id="2147483686" r:id="rId13"/>
    <p:sldLayoutId id="2147483687" r:id="rId14"/>
    <p:sldLayoutId id="2147483703" r:id="rId15"/>
    <p:sldLayoutId id="2147483704" r:id="rId16"/>
    <p:sldLayoutId id="2147483708" r:id="rId17"/>
    <p:sldLayoutId id="2147483709" r:id="rId18"/>
    <p:sldLayoutId id="2147483710" r:id="rId19"/>
    <p:sldLayoutId id="2147483683" r:id="rId20"/>
    <p:sldLayoutId id="2147483684" r:id="rId21"/>
    <p:sldLayoutId id="214748368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EA49D57-0951-4408-94A7-104325EA8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267" y="85057"/>
            <a:ext cx="1901267" cy="7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909028A9-D372-4D61-92AF-A46F2B1DB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1314"/>
          <a:stretch/>
        </p:blipFill>
        <p:spPr>
          <a:xfrm>
            <a:off x="463989" y="355888"/>
            <a:ext cx="1080243" cy="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01E95FA-0886-C340-BFFE-BFAFE5D1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.NET EntityFramework Part 1</a:t>
            </a:r>
          </a:p>
        </p:txBody>
      </p:sp>
    </p:spTree>
    <p:extLst>
      <p:ext uri="{BB962C8B-B14F-4D97-AF65-F5344CB8AC3E}">
        <p14:creationId xmlns:p14="http://schemas.microsoft.com/office/powerpoint/2010/main" val="6764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7D49DCC-5F90-3944-9200-8B2FE717A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362" y="1916671"/>
            <a:ext cx="11217275" cy="431631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Konfiguracja „Many To Many”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10AA8-CB41-5F37-0DEB-0E79A6BE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26" y="2512258"/>
            <a:ext cx="4143375" cy="2295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86588-379D-2D8F-F197-863150E1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2" y="5208671"/>
            <a:ext cx="4876800" cy="145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A6CD9-AF8A-219D-D921-C5CF3815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26" y="4920775"/>
            <a:ext cx="4857750" cy="1866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7168AA-C084-6578-9496-847B7E2EA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22" y="2522621"/>
            <a:ext cx="6610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7D49DCC-5F90-3944-9200-8B2FE717A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362" y="1916671"/>
            <a:ext cx="11217275" cy="431631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Konfiguracja „One To One”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E6BAF-1C50-61AD-8BA5-800D8EED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6" y="2514600"/>
            <a:ext cx="4962525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4E849-AEE2-100D-CC91-5C2CBDB6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24" y="4811144"/>
            <a:ext cx="3581400" cy="1647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5BEB2-5A6D-FA4B-E405-A12E1E5D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3" y="4811144"/>
            <a:ext cx="3076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7D49DCC-5F90-3944-9200-8B2FE717A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362" y="1916671"/>
            <a:ext cx="11217275" cy="431631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Konfiguracja „Owns One”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49446-7752-B179-481E-7833B486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47" y="2590800"/>
            <a:ext cx="49530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0D1D3-0F4C-A342-A127-7D7D97D35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0" y="2590800"/>
            <a:ext cx="3800475" cy="2695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DE6772-DF02-3683-4665-01592694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497" y="4720534"/>
            <a:ext cx="24193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6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17AA102-186C-7F4F-8D2F-064F99DD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Ignorowanie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CCF8A-3FE7-D65C-9CE2-ACE7EEF07F4C}"/>
              </a:ext>
            </a:extLst>
          </p:cNvPr>
          <p:cNvSpPr txBox="1"/>
          <p:nvPr/>
        </p:nvSpPr>
        <p:spPr>
          <a:xfrm>
            <a:off x="830656" y="2143997"/>
            <a:ext cx="11273828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pitchFamily="34" charset="0"/>
                <a:ea typeface="+mn-ea"/>
                <a:cs typeface="+mn-cs"/>
              </a:rPr>
              <a:t>Domyślnie EntityFramework generuje migracje dla każdego publicznego property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pitchFamily="34" charset="0"/>
                <a:ea typeface="+mn-ea"/>
                <a:cs typeface="+mn-cs"/>
              </a:rPr>
              <a:t>Czasem się zdarza, że chcemy stworzyć property, które oblicza cos z innego property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pitchFamily="34" charset="0"/>
                <a:ea typeface="+mn-ea"/>
                <a:cs typeface="+mn-cs"/>
              </a:rPr>
              <a:t>W takim przypadku musimy zignorować takie property w konfiguracji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l-PL" sz="2000" dirty="0">
              <a:solidFill>
                <a:schemeClr val="tx1"/>
              </a:solidFill>
              <a:latin typeface="Neo Sans Pro Light" panose="020B030403050404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DEDF8-389B-306A-EC8E-E4170246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6" y="3891771"/>
            <a:ext cx="4324350" cy="2181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26DE1-13F9-68A4-7580-52D876A8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53" y="3891771"/>
            <a:ext cx="53911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1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17AA102-186C-7F4F-8D2F-064F99DD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Mapowanie widoków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AAE0B-4B03-B74D-C82E-C1215866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" y="1958850"/>
            <a:ext cx="6657975" cy="153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10DD2-8E5D-72E5-D48B-2D09FBD2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4" y="3492375"/>
            <a:ext cx="3105150" cy="1123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3D61FA-6360-CBBB-7F57-2108FCBD0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945394"/>
            <a:ext cx="7505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6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E13BD76-3EDC-EC45-BB4A-59343BC4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1931F-4EA8-FCF5-245E-A3AA6BB8450E}"/>
              </a:ext>
            </a:extLst>
          </p:cNvPr>
          <p:cNvSpPr txBox="1"/>
          <p:nvPr/>
        </p:nvSpPr>
        <p:spPr>
          <a:xfrm>
            <a:off x="5460750" y="841916"/>
            <a:ext cx="6097508" cy="5051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Słowniki (Lookups, Dictionaries)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Zawsze w aplikacjach mamy dane słownikowe, które często nie są dodawane przez użytkowników tylko są ewentualnie dodawane przez programistów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Typowym przykładem takiego słownika są statusy jakiegoś stanu w aplikacji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l-PL" sz="2000" dirty="0">
              <a:solidFill>
                <a:srgbClr val="4D535B">
                  <a:lumMod val="75000"/>
                </a:srgbClr>
              </a:solidFill>
              <a:latin typeface="Neo Sans Pro Light" panose="020B0304030504040204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W takim przypadku mamy dwa podejścia: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Możemy dodać stworzyć encje, którą możemy zaseedować danymi w migracjach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Możemy stworzyć enu</a:t>
            </a:r>
            <a:r>
              <a:rPr lang="pl-PL" sz="2000" dirty="0">
                <a:solidFill>
                  <a:srgbClr val="4D535B">
                    <a:lumMod val="75000"/>
                  </a:srgbClr>
                </a:solidFill>
                <a:latin typeface="Neo Sans Pro Light" panose="020B0304030504040204" charset="0"/>
              </a:rPr>
              <a:t>m oraz zrobić converter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 Light" panose="020B0304030504040204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 Light" panose="020B030403050404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0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 – podejście z Encją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45BBB-29D7-2688-45FF-32E71BF57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56" y="1957335"/>
            <a:ext cx="2886075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B21F6-E34C-DA43-D8BE-08542A79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56" y="3187904"/>
            <a:ext cx="4219575" cy="2457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6D419-ACC2-EDCA-6299-E7A8C5B8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56" y="5723398"/>
            <a:ext cx="5429250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7A0FF-B9DF-34BE-0E97-83BD29D84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228" y="2320279"/>
            <a:ext cx="5248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Słowniki – podejście z enumem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127D4-4489-A10B-372E-871E28E6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19" y="2185138"/>
            <a:ext cx="2114550" cy="105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2E1750-FF7E-4A5D-8CB8-5AA8D66D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19" y="3810095"/>
            <a:ext cx="36766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4C1AEB-E2E4-1073-7FE2-20989C3C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94" y="2159250"/>
            <a:ext cx="5753100" cy="2009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21DE9-4429-3537-D18C-A93FF6AF1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9" y="5806527"/>
            <a:ext cx="52006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5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Co to są migracje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indent="0" algn="ctr">
              <a:buNone/>
              <a:defRPr/>
            </a:pPr>
            <a:r>
              <a:rPr lang="pl-PL" sz="2000" dirty="0"/>
              <a:t>Migracje jest to mechanizm entity frameworka, który pozwala w łatwy sposób trzymać spójność modelu z bazą danych.</a:t>
            </a:r>
          </a:p>
          <a:p>
            <a:pPr marL="0" indent="0" algn="ctr">
              <a:buNone/>
              <a:defRPr/>
            </a:pPr>
            <a:endParaRPr lang="pl-PL" sz="2000" dirty="0"/>
          </a:p>
          <a:p>
            <a:pPr marL="0" indent="0" algn="ctr">
              <a:buNone/>
              <a:defRPr/>
            </a:pPr>
            <a:r>
              <a:rPr lang="pl-PL" sz="2000" dirty="0"/>
              <a:t>Każda zmiana w modelu, która będzie powodowała zmianę bazy danych musi być zakończona wygenerowaniem migracji</a:t>
            </a:r>
          </a:p>
          <a:p>
            <a:pPr marL="0" indent="0" algn="ctr">
              <a:buNone/>
              <a:defRPr/>
            </a:pPr>
            <a:endParaRPr lang="pl-PL" sz="2000" dirty="0"/>
          </a:p>
          <a:p>
            <a:pPr marL="0" indent="0" algn="ctr">
              <a:buNone/>
              <a:defRPr/>
            </a:pPr>
            <a:r>
              <a:rPr lang="pl-PL" sz="2000" dirty="0"/>
              <a:t>Migracje pozwalają utrzymać kontrolę w jakiej „wersji” jest aktualnie baza na środowisku lub lokalnie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61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Kilka porad o migracjach</a:t>
            </a: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>
              <a:defRPr/>
            </a:pPr>
            <a:r>
              <a:rPr lang="pl-PL" sz="2000" dirty="0"/>
              <a:t>Po wygenerowaniu pierwszej migracji, stworzy się nam folder „Migrations” w „root” projektu, folder ten możemy przenieść w dowolne miejsce w projekcie i nastepne migracje będą juz generowały się własnie tam.</a:t>
            </a:r>
          </a:p>
          <a:p>
            <a:pPr>
              <a:defRPr/>
            </a:pPr>
            <a:r>
              <a:rPr lang="pl-PL" sz="2000" dirty="0"/>
              <a:t>Każda z migracji zawiera nazwę migracji, polecam nazywać migracje aby odzwierciedlały to co rzeczywiście zawierają</a:t>
            </a:r>
          </a:p>
          <a:p>
            <a:pPr>
              <a:defRPr/>
            </a:pPr>
            <a:r>
              <a:rPr lang="pl-PL" sz="2000" dirty="0"/>
              <a:t>W folderze migrations znajduje się plik „ModelSnapshot.cs” który reprezentuje aktualny stan modelu</a:t>
            </a:r>
          </a:p>
          <a:p>
            <a:pPr>
              <a:defRPr/>
            </a:pPr>
            <a:r>
              <a:rPr lang="pl-PL" sz="2000" dirty="0"/>
              <a:t>Dodatkowo każda z migracji zwiera swój plik snapshot który jest wersją „ModelSnapshot” zanim został on zmieniony w związku z nową migracją</a:t>
            </a:r>
          </a:p>
          <a:p>
            <a:pPr>
              <a:defRPr/>
            </a:pPr>
            <a:r>
              <a:rPr lang="pl-PL" sz="2000" dirty="0"/>
              <a:t>Migracje możemy cofać do dowolnego punktu w przeszłości</a:t>
            </a:r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2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81295BB-9AAC-0F41-A37A-8DADB0676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sz="3200" dirty="0">
                <a:latin typeface="+mj-lt"/>
              </a:rPr>
              <a:t>Czym jest ORM</a:t>
            </a:r>
          </a:p>
          <a:p>
            <a:pPr marL="0" indent="0" algn="ctr">
              <a:buNone/>
            </a:pPr>
            <a:endParaRPr lang="pl-PL" sz="3200" dirty="0">
              <a:latin typeface="+mj-lt"/>
            </a:endParaRPr>
          </a:p>
          <a:p>
            <a:pPr marL="0" indent="0" algn="ctr">
              <a:buNone/>
            </a:pPr>
            <a:r>
              <a:rPr lang="pl-PL" sz="2000" dirty="0">
                <a:latin typeface="Neo Sans Pro Light" panose="020B0304030504040204" charset="0"/>
              </a:rPr>
              <a:t>ORM jest to technologia, która mapuje struktury bazy danych na klasy występujące w obiektowych językach programowania.</a:t>
            </a:r>
          </a:p>
          <a:p>
            <a:pPr marL="0" indent="0" algn="ctr">
              <a:buNone/>
            </a:pPr>
            <a:endParaRPr lang="pl-PL" sz="2000" dirty="0">
              <a:latin typeface="Neo Sans Pro Light" panose="020B0304030504040204" charset="0"/>
            </a:endParaRPr>
          </a:p>
          <a:p>
            <a:pPr marL="0" indent="0" algn="ctr">
              <a:buNone/>
            </a:pPr>
            <a:r>
              <a:rPr lang="pl-PL" sz="3200" dirty="0">
                <a:latin typeface="+mj-lt"/>
              </a:rPr>
              <a:t>Przykłady technologi ORM dla dotneta</a:t>
            </a:r>
          </a:p>
          <a:p>
            <a:pPr marL="0" indent="0" algn="ctr">
              <a:buNone/>
            </a:pPr>
            <a:endParaRPr lang="pl-PL" sz="3200" dirty="0">
              <a:latin typeface="+mj-lt"/>
            </a:endParaRPr>
          </a:p>
          <a:p>
            <a:pPr marL="0" indent="0" algn="ctr">
              <a:buNone/>
            </a:pPr>
            <a:r>
              <a:rPr lang="pl-PL" sz="2000" dirty="0">
                <a:latin typeface="Neo Sans Pro Light" panose="020B0304030504040204" charset="0"/>
              </a:rPr>
              <a:t>EntityFramework, Nhibernate, Dapper</a:t>
            </a:r>
            <a:endParaRPr lang="pl-PL" sz="2000" dirty="0">
              <a:latin typeface="+mj-lt"/>
            </a:endParaRPr>
          </a:p>
          <a:p>
            <a:pPr marL="0" indent="0" algn="ctr">
              <a:buNone/>
            </a:pPr>
            <a:endParaRPr lang="pl-PL" sz="3200" dirty="0">
              <a:latin typeface="+mj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BCA712B-0BAA-3F46-9B40-633C4EE9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185052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82056" y="90478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Generowanie migracji</a:t>
            </a: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indent="0" algn="ctr">
              <a:buNone/>
              <a:defRPr/>
            </a:pPr>
            <a:r>
              <a:rPr lang="pl-PL" sz="2000" dirty="0"/>
              <a:t>Aby wygenerować migracje należy wykonać komendę:</a:t>
            </a:r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W przypadku gdy jest więcej niż 1 context musi miec dodatkowy parameter –Context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2000" dirty="0">
              <a:solidFill>
                <a:srgbClr val="4D535B">
                  <a:lumMod val="75000"/>
                </a:srgbClr>
              </a:solidFill>
              <a:latin typeface="Neo Sans Pro Light" panose="020B030403050404020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Gdy context znajduje się w innym projekcie niż projekt uruchomieniony (WebAPI) wtedy musimy wybrać „Default project”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C4F70-3FE7-94E8-A3F0-FA6FE332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84" y="1032039"/>
            <a:ext cx="64389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18EBB-81C0-A4E4-E049-7A9B1E9D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84" y="3649631"/>
            <a:ext cx="4714875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7DA87-5D17-327C-C150-4C237BDA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84" y="5022209"/>
            <a:ext cx="6667500" cy="16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0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Kasowanie migracj</a:t>
            </a: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i</a:t>
            </a: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indent="0">
              <a:buNone/>
              <a:defRPr/>
            </a:pPr>
            <a:r>
              <a:rPr lang="pl-PL" sz="2000" dirty="0"/>
              <a:t>Aby skasować migracje należy wykonać komendę: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W przypdku gdy jest wiele contextów trzeba dodać parameter -Context</a:t>
            </a:r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>
                <a:solidFill>
                  <a:srgbClr val="FF0000"/>
                </a:solidFill>
              </a:rPr>
              <a:t>Nie możemy usunąć migracji, która została już zaaplikowana na bazę danych, w takim przypadku musimy przywrócić bazę do migracji poprzedzającej tą którą chcemy usunąć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D0554-54BE-2CF6-64D9-5F73C60B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94" y="1581381"/>
            <a:ext cx="6524625" cy="188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87C6E-90F1-3B0F-1766-D57303EA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94" y="4384246"/>
            <a:ext cx="35337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Aplikowanie migracji</a:t>
            </a:r>
          </a:p>
          <a:p>
            <a:pPr marL="0" indent="0">
              <a:buNone/>
              <a:defRPr/>
            </a:pPr>
            <a:r>
              <a:rPr lang="pl-PL" sz="2000" dirty="0"/>
              <a:t>Aby zaaplikować migracje należy wykonać komendę: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W przypdku gdy jest wiele contextów trzeba dodać parameter –Context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Gdy potrzebujemy cofnąc bazę danych do jednej z poprzednich migracji należy wykonać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113A5-7833-48A2-850B-0C608DD2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69" y="1581381"/>
            <a:ext cx="6477000" cy="173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E117-E481-BC3F-3EC7-EFFED63C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69" y="4282955"/>
            <a:ext cx="3314700" cy="247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F327A-89A7-B811-85D4-FA824E506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72" y="5358196"/>
            <a:ext cx="47720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Automigracje</a:t>
            </a:r>
          </a:p>
          <a:p>
            <a:pPr marL="0" indent="0">
              <a:buNone/>
              <a:defRPr/>
            </a:pPr>
            <a:r>
              <a:rPr lang="pl-PL" sz="2000" dirty="0"/>
              <a:t>Poniżej przedstawiam extension method, które pozwala na automigracje na potrzeby lokalnego środowiska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Uzycie wygląda następująco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1A870-009E-EE8F-5F0E-7007D759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94" y="2013029"/>
            <a:ext cx="6747806" cy="2343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46B74-91D2-A628-9ADB-FFB2A9EE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94" y="5156345"/>
            <a:ext cx="54768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Migracje na środowisku</a:t>
            </a:r>
          </a:p>
          <a:p>
            <a:pPr marL="0" indent="0">
              <a:buNone/>
              <a:defRPr/>
            </a:pPr>
            <a:r>
              <a:rPr lang="pl-PL" sz="2000" dirty="0"/>
              <a:t>Automigracje nie nadają się do wykonania na środowisku z co najmniej 2 powodów:</a:t>
            </a:r>
          </a:p>
          <a:p>
            <a:pPr>
              <a:defRPr/>
            </a:pPr>
            <a:r>
              <a:rPr lang="pl-PL" sz="2000" dirty="0"/>
              <a:t>Gdy aplikacja będzie miala więcej niż 1 instacje migrację odpalą się w tym samym momencie i może się to kończyć błędem, ponieważ jedna z migracji będzie aplikowala ten sam skrypt SQL jako druga a poprzednia instancja zmieniła już bazę danych czego efektem będzie exception. </a:t>
            </a:r>
          </a:p>
          <a:p>
            <a:pPr>
              <a:defRPr/>
            </a:pPr>
            <a:r>
              <a:rPr lang="pl-PL" sz="2000" dirty="0"/>
              <a:t>Warto aby osoba aplikująca migracje świadomie przejrzała zmiany skryptu migracji, aby nie została zaaplikowana jakaś zmiana która ma nieoczekiwane konsekwencje na produkcji</a:t>
            </a:r>
          </a:p>
          <a:p>
            <a:pPr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Komenda wygenerowania skryptu migracji:</a:t>
            </a:r>
          </a:p>
          <a:p>
            <a:pPr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Flaga –idempotent powoduje, że migracja która już istnieje na bazie danych zostanie pominięta</a:t>
            </a:r>
          </a:p>
          <a:p>
            <a:pPr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r>
              <a:rPr lang="pl-PL" sz="2000" dirty="0"/>
              <a:t>Uzycie wygląda następująco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F1CAA-C4CF-7950-7EDB-6A4FD561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96" y="5405107"/>
            <a:ext cx="4267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0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Wersjonowanie Migracji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>
              <a:defRPr/>
            </a:pPr>
            <a:r>
              <a:rPr lang="pl-PL" sz="2000" dirty="0"/>
              <a:t>Po zaplikowaniu migracji na bazę danych stworzy się nam tabelka „ __EFMigrationsHistory” która będzie zawierała historię zaaplikowanych migracji.</a:t>
            </a:r>
          </a:p>
          <a:p>
            <a:pPr>
              <a:defRPr/>
            </a:pPr>
            <a:r>
              <a:rPr lang="pl-PL" sz="2000" dirty="0"/>
              <a:t>Dzięki tej tabelce mamy kontrolę w jakiej wersji jest obecnie nasza baza danych i jakich migracji jeszcze brakuje</a:t>
            </a:r>
          </a:p>
          <a:p>
            <a:pPr>
              <a:defRPr/>
            </a:pPr>
            <a:endParaRPr lang="pl-PL" sz="2000" dirty="0"/>
          </a:p>
          <a:p>
            <a:pPr marL="0" indent="0" algn="ctr">
              <a:buNone/>
              <a:defRPr/>
            </a:pPr>
            <a:r>
              <a:rPr lang="pl-PL" sz="3200" dirty="0">
                <a:latin typeface="+mj-lt"/>
              </a:rPr>
              <a:t>Jak to wygląda w bazie danych</a:t>
            </a:r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3D391-B543-5C64-5736-2B368AE7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88" y="4821017"/>
            <a:ext cx="19526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3E0381-175A-F10A-9B02-A7DDEFBD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24" y="4821017"/>
            <a:ext cx="3514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Migracje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44194" y="641102"/>
            <a:ext cx="6411166" cy="557579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Osobny schemat dla MigrationHistory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>
              <a:defRPr/>
            </a:pPr>
            <a:r>
              <a:rPr lang="pl-PL" sz="2000" dirty="0"/>
              <a:t>Bardzo polecam, aby stworzyć sobie osobne „MigrationHistory” dla każdego schematu bazy danych</a:t>
            </a:r>
          </a:p>
          <a:p>
            <a:pPr>
              <a:defRPr/>
            </a:pPr>
            <a:r>
              <a:rPr lang="pl-PL" sz="2000" dirty="0"/>
              <a:t>W naszym przypadku oddzieliłem „identity” od schematu „dbo”</a:t>
            </a:r>
          </a:p>
          <a:p>
            <a:pPr>
              <a:defRPr/>
            </a:pPr>
            <a:r>
              <a:rPr lang="pl-PL" sz="2000" dirty="0"/>
              <a:t>Aby stworzyć migration history dla innego schematu bazy danych należy dodać dodatkowy parameter do „UseSqlSever”</a:t>
            </a:r>
          </a:p>
          <a:p>
            <a:pPr>
              <a:defRPr/>
            </a:pPr>
            <a:endParaRPr lang="pl-PL" sz="2000" dirty="0"/>
          </a:p>
          <a:p>
            <a:pPr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marL="0" indent="0">
              <a:buNone/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algn="ctr">
              <a:defRPr/>
            </a:pPr>
            <a:endParaRPr lang="pl-PL" sz="20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49630-5AFC-B377-46EC-DDE72CE6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39" y="4616748"/>
            <a:ext cx="67722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3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D6B011D-9D20-6F44-B30E-AABBF5D8688E}"/>
              </a:ext>
            </a:extLst>
          </p:cNvPr>
          <p:cNvSpPr/>
          <p:nvPr/>
        </p:nvSpPr>
        <p:spPr>
          <a:xfrm>
            <a:off x="5297224" y="4827162"/>
            <a:ext cx="1597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Neo Sans Pro" panose="020B0504030504040204" pitchFamily="34" charset="0"/>
                <a:ea typeface="Neustadt" charset="0"/>
                <a:cs typeface="Neustadt" charset="0"/>
              </a:rPr>
              <a:t>www.euvic.</a:t>
            </a:r>
            <a:r>
              <a:rPr lang="pl-PL" sz="1600" dirty="0">
                <a:solidFill>
                  <a:schemeClr val="bg1"/>
                </a:solidFill>
                <a:latin typeface="Neo Sans Pro" panose="020B0504030504040204" pitchFamily="34" charset="0"/>
                <a:ea typeface="Neustadt" charset="0"/>
                <a:cs typeface="Neustadt" charset="0"/>
              </a:rPr>
              <a:t>com</a:t>
            </a:r>
            <a:endParaRPr lang="en-US" sz="1600" dirty="0">
              <a:solidFill>
                <a:schemeClr val="bg1"/>
              </a:solidFill>
              <a:latin typeface="Neo Sans Pro" panose="020B0504030504040204" pitchFamily="34" charset="0"/>
              <a:ea typeface="Neustadt" charset="0"/>
              <a:cs typeface="Neustadt" charset="0"/>
            </a:endParaRPr>
          </a:p>
        </p:txBody>
      </p:sp>
      <p:sp>
        <p:nvSpPr>
          <p:cNvPr id="4" name="PoleTekstowe 6">
            <a:extLst>
              <a:ext uri="{FF2B5EF4-FFF2-40B4-BE49-F238E27FC236}">
                <a16:creationId xmlns:a16="http://schemas.microsoft.com/office/drawing/2014/main" id="{E54A9845-F1A4-E448-ADF7-A7EEBEE03DDB}"/>
              </a:ext>
            </a:extLst>
          </p:cNvPr>
          <p:cNvSpPr txBox="1"/>
          <p:nvPr/>
        </p:nvSpPr>
        <p:spPr>
          <a:xfrm>
            <a:off x="2734500" y="6092991"/>
            <a:ext cx="640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Neo Sans Pro Light" panose="020B0304030504040204" pitchFamily="34" charset="0"/>
                <a:ea typeface="Neustadt" charset="0"/>
                <a:cs typeface="Neustadt" charset="0"/>
              </a:rPr>
              <a:t>         </a:t>
            </a:r>
            <a:r>
              <a:rPr lang="en-US" sz="1200" dirty="0" err="1">
                <a:solidFill>
                  <a:schemeClr val="bg1"/>
                </a:solidFill>
                <a:latin typeface="Neo Sans Pro Light" panose="020B0304030504040204" pitchFamily="34" charset="0"/>
                <a:ea typeface="Neustadt" charset="0"/>
                <a:cs typeface="Neustadt" charset="0"/>
              </a:rPr>
              <a:t>Przewozowa</a:t>
            </a:r>
            <a:r>
              <a:rPr lang="en-US" sz="1200" dirty="0">
                <a:solidFill>
                  <a:schemeClr val="bg1"/>
                </a:solidFill>
                <a:latin typeface="Neo Sans Pro Light" panose="020B0304030504040204" pitchFamily="34" charset="0"/>
                <a:ea typeface="Neustadt" charset="0"/>
                <a:cs typeface="Neustadt" charset="0"/>
              </a:rPr>
              <a:t> 32  | 44-100 Gliwice 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Neo Sans Pro Light" panose="020B0304030504040204" pitchFamily="34" charset="0"/>
                <a:ea typeface="Neustadt" charset="0"/>
                <a:cs typeface="Neustadt" charset="0"/>
              </a:rPr>
              <a:t>+48 32 279 49 42  |  </a:t>
            </a:r>
            <a:r>
              <a:rPr lang="en-US" sz="1200" dirty="0" err="1">
                <a:solidFill>
                  <a:schemeClr val="bg1"/>
                </a:solidFill>
                <a:latin typeface="Neo Sans Pro Light" panose="020B0304030504040204" pitchFamily="34" charset="0"/>
                <a:ea typeface="Neustadt" charset="0"/>
                <a:cs typeface="Neustadt" charset="0"/>
              </a:rPr>
              <a:t>info@euvic.pl</a:t>
            </a:r>
            <a:endParaRPr lang="en-US" sz="1200" dirty="0">
              <a:solidFill>
                <a:schemeClr val="bg1"/>
              </a:solidFill>
              <a:latin typeface="Neo Sans Pro Light" panose="020B0304030504040204" pitchFamily="34" charset="0"/>
              <a:ea typeface="Neustadt" charset="0"/>
              <a:cs typeface="Neustad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0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E5E9F7C-73E5-4C45-A994-8BBD4372A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6EAD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Wyróżnione możliwości EntityFramework</a:t>
            </a:r>
          </a:p>
          <a:p>
            <a:endParaRPr lang="pl-PL" dirty="0"/>
          </a:p>
          <a:p>
            <a:r>
              <a:rPr lang="pl-PL" sz="2000" dirty="0"/>
              <a:t>Zmapowanie tabel bazodanowych na klasy</a:t>
            </a:r>
          </a:p>
          <a:p>
            <a:r>
              <a:rPr lang="pl-PL" sz="2000" dirty="0"/>
              <a:t>Zmapowanie kolumn tabel na properties</a:t>
            </a:r>
          </a:p>
          <a:p>
            <a:r>
              <a:rPr lang="pl-PL" sz="2000" dirty="0"/>
              <a:t>Mapowanie relacji bazodanowych</a:t>
            </a:r>
          </a:p>
          <a:p>
            <a:r>
              <a:rPr lang="pl-PL" sz="2000" dirty="0"/>
              <a:t>Mapowanie widoków bazodanowych na klasy</a:t>
            </a:r>
          </a:p>
          <a:p>
            <a:r>
              <a:rPr lang="pl-PL" sz="2000" dirty="0"/>
              <a:t>Generowanie migracji</a:t>
            </a:r>
          </a:p>
          <a:p>
            <a:r>
              <a:rPr lang="pl-PL" sz="2000" dirty="0"/>
              <a:t>Wbudowana tranzakcyjność</a:t>
            </a:r>
          </a:p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AB5A1B0-1C77-9941-B43F-5D9C16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EntityFramework</a:t>
            </a:r>
          </a:p>
        </p:txBody>
      </p:sp>
    </p:spTree>
    <p:extLst>
      <p:ext uri="{BB962C8B-B14F-4D97-AF65-F5344CB8AC3E}">
        <p14:creationId xmlns:p14="http://schemas.microsoft.com/office/powerpoint/2010/main" val="3942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69CF9AA-7A5E-0B40-BC65-69E02AC6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EntityFramework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279C9BF-E586-144D-B53C-E064C3B573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Słownik pojęć</a:t>
            </a:r>
          </a:p>
          <a:p>
            <a:r>
              <a:rPr lang="pl-PL" sz="2000" b="1" dirty="0"/>
              <a:t>Encja – </a:t>
            </a:r>
            <a:r>
              <a:rPr lang="pl-PL" sz="2000" dirty="0"/>
              <a:t>klasa reprezentująca tabelę</a:t>
            </a:r>
          </a:p>
          <a:p>
            <a:r>
              <a:rPr lang="pl-PL" sz="2000" b="1" dirty="0"/>
              <a:t>DbContext – </a:t>
            </a:r>
            <a:r>
              <a:rPr lang="pl-PL" sz="2000" dirty="0"/>
              <a:t>klasa która jest źródłem dostępu do bazy danych. DbContext implementuje wzorzec „Unit of Work”.</a:t>
            </a:r>
          </a:p>
          <a:p>
            <a:r>
              <a:rPr lang="pl-PL" sz="2000" b="1" dirty="0"/>
              <a:t>Unit of work – </a:t>
            </a:r>
            <a:r>
              <a:rPr lang="pl-PL" sz="2000" dirty="0"/>
              <a:t>wzorzec który zbiera zmiany z repozytoriów i wykonuje je w jednej tranzakcji</a:t>
            </a:r>
          </a:p>
          <a:p>
            <a:r>
              <a:rPr lang="pl-PL" sz="2000" b="1" dirty="0"/>
              <a:t>DbSet – </a:t>
            </a:r>
            <a:r>
              <a:rPr lang="pl-PL" sz="2000" dirty="0"/>
              <a:t>„Repozytorium” które jest przeznaczone dla pojedynczej encji</a:t>
            </a:r>
            <a:endParaRPr lang="pl-PL" sz="2000" b="1" dirty="0"/>
          </a:p>
          <a:p>
            <a:r>
              <a:rPr lang="pl-PL" sz="2000" b="1" dirty="0"/>
              <a:t>Model – </a:t>
            </a:r>
            <a:r>
              <a:rPr lang="pl-PL" sz="2000" dirty="0"/>
              <a:t>Reprezenacja bazy danych jako zestawu encji znajdujących się w DbContexcie</a:t>
            </a:r>
          </a:p>
          <a:p>
            <a:r>
              <a:rPr lang="pl-PL" sz="2000" b="1" dirty="0"/>
              <a:t>Migracja – </a:t>
            </a:r>
            <a:r>
              <a:rPr lang="pl-PL" sz="2000" dirty="0"/>
              <a:t>kod który reprezentuje zmianę w modelu której wynikiem będzie zmiana bazy danych</a:t>
            </a:r>
          </a:p>
          <a:p>
            <a:r>
              <a:rPr lang="pl-PL" sz="2000" b="1" dirty="0"/>
              <a:t>Model Snapshot – </a:t>
            </a:r>
            <a:r>
              <a:rPr lang="pl-PL" sz="2000" dirty="0"/>
              <a:t>aktualny</a:t>
            </a:r>
            <a:r>
              <a:rPr lang="pl-PL" sz="2000" b="1" dirty="0"/>
              <a:t> </a:t>
            </a:r>
            <a:r>
              <a:rPr lang="pl-PL" sz="2000" dirty="0"/>
              <a:t>stan naszego modelu</a:t>
            </a:r>
          </a:p>
          <a:p>
            <a:r>
              <a:rPr lang="pl-PL" sz="2000" b="1" dirty="0"/>
              <a:t>Migration Snapshot – </a:t>
            </a:r>
            <a:r>
              <a:rPr lang="pl-PL" sz="2000" dirty="0"/>
              <a:t>poprzedni stan modelu który był przed wygenerowaniem migracji</a:t>
            </a:r>
          </a:p>
        </p:txBody>
      </p:sp>
    </p:spTree>
    <p:extLst>
      <p:ext uri="{BB962C8B-B14F-4D97-AF65-F5344CB8AC3E}">
        <p14:creationId xmlns:p14="http://schemas.microsoft.com/office/powerpoint/2010/main" val="39410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E13BD76-3EDC-EC45-BB4A-59343BC4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DbContext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EB47D46-ECA2-F4CC-EE7A-169CF45DF5B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544682" y="1695733"/>
            <a:ext cx="6076950" cy="27241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1931F-4EA8-FCF5-245E-A3AA6BB8450E}"/>
              </a:ext>
            </a:extLst>
          </p:cNvPr>
          <p:cNvSpPr txBox="1"/>
          <p:nvPr/>
        </p:nvSpPr>
        <p:spPr>
          <a:xfrm>
            <a:off x="5524124" y="950558"/>
            <a:ext cx="6097508" cy="560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z="3200" dirty="0">
                <a:solidFill>
                  <a:srgbClr val="4D535B">
                    <a:lumMod val="75000"/>
                  </a:srgbClr>
                </a:solidFill>
                <a:latin typeface="Neo Sans Pro"/>
              </a:rPr>
              <a:t>Przykładowy DbContext</a:t>
            </a: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 Light" panose="020B0304030504040204" charset="0"/>
              </a:rPr>
              <a:t>Encje nazywamy jako liczba pojedyncza np. „Attendee”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2000" dirty="0">
                <a:solidFill>
                  <a:srgbClr val="4D535B">
                    <a:lumMod val="75000"/>
                  </a:srgbClr>
                </a:solidFill>
                <a:latin typeface="Neo Sans Pro Light" panose="020B0304030504040204" charset="0"/>
              </a:rPr>
              <a:t>DbSet nazywamy jako liczba mnoga np. „Attendees”. Nazwa DbSet będzie automatycznie nazwą tabeli po wygenerowaniu migracji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 Light" panose="020B030403050404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557B58E-DEDD-294F-988E-22EB27DA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DbContext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BB360B2-8D5C-7E45-A3BF-31C8121682F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Rejestracja DbContext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l-PL" sz="3200" dirty="0">
              <a:solidFill>
                <a:srgbClr val="4D535B">
                  <a:lumMod val="75000"/>
                </a:srgbClr>
              </a:solidFill>
              <a:latin typeface="Neo Sans Pro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r>
              <a:rPr lang="pl-PL" sz="2000" dirty="0"/>
              <a:t>Aby móc zarejestrować DbContext potrzebujemy ConnectionString do bazy danych.</a:t>
            </a:r>
          </a:p>
          <a:p>
            <a:r>
              <a:rPr lang="pl-PL" sz="2000" dirty="0"/>
              <a:t>Na potrzeby lokalne warto skorzystać z serwera </a:t>
            </a:r>
            <a:r>
              <a:rPr lang="pl-PL" sz="2000" dirty="0">
                <a:solidFill>
                  <a:srgbClr val="A31515"/>
                </a:solidFill>
                <a:latin typeface="Neo Sans Pro Light" panose="020B0304030504040204" charset="0"/>
              </a:rPr>
              <a:t>„(localdb)\\mssqllocaldb”</a:t>
            </a:r>
          </a:p>
          <a:p>
            <a:r>
              <a:rPr lang="pl-PL" sz="2000" dirty="0"/>
              <a:t>Connection String zawsze dostarczy nam usługodawca w przypadku wykupionego hostingu dotneta</a:t>
            </a:r>
            <a:endParaRPr lang="pl-PL" sz="2000" dirty="0">
              <a:solidFill>
                <a:schemeClr val="tx1"/>
              </a:solidFill>
              <a:latin typeface="Neo Sans Pro Light" panose="020B030403050404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5E38B-0BF8-72BD-500E-C19046B0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73" y="1923059"/>
            <a:ext cx="6353175" cy="1038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0EE59-2575-0B24-E6DE-1D72180D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73" y="3299854"/>
            <a:ext cx="51911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17AA102-186C-7F4F-8D2F-064F99DD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Konfiguracja encji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78994A2-0846-6C77-6CDF-84854A590D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63071" y="3937392"/>
            <a:ext cx="5048250" cy="20383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EC20D-9B70-0907-1A54-A07DE929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35" y="3937392"/>
            <a:ext cx="54483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DCCF8A-3FE7-D65C-9CE2-ACE7EEF07F4C}"/>
              </a:ext>
            </a:extLst>
          </p:cNvPr>
          <p:cNvSpPr txBox="1"/>
          <p:nvPr/>
        </p:nvSpPr>
        <p:spPr>
          <a:xfrm>
            <a:off x="495677" y="2180211"/>
            <a:ext cx="112738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sz="2000" dirty="0">
                <a:latin typeface="Neo Sans Pro Light" panose="020B0304030504040204" charset="0"/>
              </a:rPr>
              <a:t>Bardzo polecam aby skorzystać z interfacu </a:t>
            </a:r>
            <a:r>
              <a:rPr lang="pl-P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eo Sans Pro Light" panose="020B0304030504040204" charset="0"/>
              </a:rPr>
              <a:t>IEntityTypeConfiguration</a:t>
            </a:r>
            <a:r>
              <a:rPr lang="pl-PL" sz="2000" dirty="0">
                <a:latin typeface="Neo Sans Pro Light" panose="020B0304030504040204" charset="0"/>
              </a:rPr>
              <a:t>,</a:t>
            </a:r>
            <a:r>
              <a:rPr lang="pl-P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eo Sans Pro Light" panose="020B0304030504040204" charset="0"/>
              </a:rPr>
              <a:t> </a:t>
            </a:r>
            <a:r>
              <a:rPr lang="pl-PL" sz="2000" dirty="0">
                <a:solidFill>
                  <a:schemeClr val="tx1"/>
                </a:solidFill>
                <a:latin typeface="Neo Sans Pro Light" panose="020B0304030504040204" charset="0"/>
              </a:rPr>
              <a:t>aby skonfigurować każdą encje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sz="2000" dirty="0">
                <a:solidFill>
                  <a:schemeClr val="tx1"/>
                </a:solidFill>
                <a:latin typeface="Neo Sans Pro Light" panose="020B0304030504040204" charset="0"/>
              </a:rPr>
              <a:t>Przeniesienie konfiguracji do osobnego pliku wprowdza porządek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sz="2000" dirty="0">
                <a:solidFill>
                  <a:schemeClr val="tx1"/>
                </a:solidFill>
                <a:latin typeface="Neo Sans Pro Light" panose="020B0304030504040204" charset="0"/>
              </a:rPr>
              <a:t>Konfiguracja może być w innym projekcie niż klasy domeny (encje), przez co projekt domeny, nie musi mieć zależności na EntityFramework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l-PL" sz="2000" dirty="0">
              <a:solidFill>
                <a:schemeClr val="tx1"/>
              </a:solidFill>
              <a:latin typeface="Neo Sans Pro Light" panose="020B030403050404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7D49DCC-5F90-3944-9200-8B2FE717A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362" y="1916671"/>
            <a:ext cx="11217275" cy="431631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Konfiguracja „ One To Many”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1106F-2C95-8881-E46F-8DAF4A55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1" y="2548119"/>
            <a:ext cx="5400675" cy="1657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B6CA6-A38D-1E71-D1B2-6166A66C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" y="4573019"/>
            <a:ext cx="4305300" cy="188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3C6E0-47B9-0754-F03A-D33005BC7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76" y="4431452"/>
            <a:ext cx="3248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BEDEBAD-5F1E-0F47-8EDF-B035CDE7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Relacje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7D49DCC-5F90-3944-9200-8B2FE717A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362" y="1916671"/>
            <a:ext cx="11217275" cy="431631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>
                <a:ln>
                  <a:noFill/>
                </a:ln>
                <a:solidFill>
                  <a:srgbClr val="4D535B">
                    <a:lumMod val="75000"/>
                  </a:srgbClr>
                </a:solidFill>
                <a:effectLst/>
                <a:uLnTx/>
                <a:uFillTx/>
                <a:latin typeface="Neo Sans Pro"/>
                <a:ea typeface="+mn-ea"/>
                <a:cs typeface="+mn-cs"/>
              </a:rPr>
              <a:t>Konfiguracja „Many To Many”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l-PL" sz="3200" b="0" i="0" u="none" strike="noStrike" kern="1200" cap="none" spc="0" normalizeH="0" baseline="0" noProof="0" dirty="0">
              <a:ln>
                <a:noFill/>
              </a:ln>
              <a:solidFill>
                <a:srgbClr val="4D535B">
                  <a:lumMod val="75000"/>
                </a:srgbClr>
              </a:solidFill>
              <a:effectLst/>
              <a:uLnTx/>
              <a:uFillTx/>
              <a:latin typeface="Neo Sans Pro"/>
              <a:ea typeface="+mn-ea"/>
              <a:cs typeface="+mn-cs"/>
            </a:endParaRPr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89997-2429-2964-9AB8-DD64ADF6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12" y="2588928"/>
            <a:ext cx="5400675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DF8EF-4145-731F-6B3D-34788057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4373592"/>
            <a:ext cx="439102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20451-9459-98E6-8F92-129CBA6B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87" y="4284936"/>
            <a:ext cx="4343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Euvic Theme">
      <a:dk1>
        <a:srgbClr val="4D535B"/>
      </a:dk1>
      <a:lt1>
        <a:srgbClr val="FFFFFF"/>
      </a:lt1>
      <a:dk2>
        <a:srgbClr val="82868C"/>
      </a:dk2>
      <a:lt2>
        <a:srgbClr val="E9EBEA"/>
      </a:lt2>
      <a:accent1>
        <a:srgbClr val="1D6EA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uvic 2020">
      <a:majorFont>
        <a:latin typeface="Neo Sans Pro"/>
        <a:ea typeface=""/>
        <a:cs typeface=""/>
      </a:majorFont>
      <a:minorFont>
        <a:latin typeface="Neo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2-euvic-nowy-szablon.pptx" id="{68F98C98-799C-49D3-9357-55F596EE9AAD}" vid="{35C2FA62-ACF2-4629-BA55-F7C43D13B950}"/>
    </a:ext>
  </a:extLst>
</a:theme>
</file>

<file path=ppt/theme/theme2.xml><?xml version="1.0" encoding="utf-8"?>
<a:theme xmlns:a="http://schemas.openxmlformats.org/drawingml/2006/main" name="1_Motyw pakietu Office">
  <a:themeElements>
    <a:clrScheme name="Euvic Theme">
      <a:dk1>
        <a:srgbClr val="4D535B"/>
      </a:dk1>
      <a:lt1>
        <a:srgbClr val="FFFFFF"/>
      </a:lt1>
      <a:dk2>
        <a:srgbClr val="82868C"/>
      </a:dk2>
      <a:lt2>
        <a:srgbClr val="E9EBEA"/>
      </a:lt2>
      <a:accent1>
        <a:srgbClr val="1D6EA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uvic 2020">
      <a:majorFont>
        <a:latin typeface="Neo Sans Pro"/>
        <a:ea typeface=""/>
        <a:cs typeface=""/>
      </a:majorFont>
      <a:minorFont>
        <a:latin typeface="Neo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2-euvic-nowy-szablon.pptx" id="{68F98C98-799C-49D3-9357-55F596EE9AAD}" vid="{35C2FA62-ACF2-4629-BA55-F7C43D13B950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6FE3F64F791564FA9EF1FBC87B9411B" ma:contentTypeVersion="12" ma:contentTypeDescription="Utwórz nowy dokument." ma:contentTypeScope="" ma:versionID="2081f75dc35cb0654acfaeb02234a8d7">
  <xsd:schema xmlns:xsd="http://www.w3.org/2001/XMLSchema" xmlns:xs="http://www.w3.org/2001/XMLSchema" xmlns:p="http://schemas.microsoft.com/office/2006/metadata/properties" xmlns:ns2="9d4f29ca-dfd5-422c-ad9a-ab3010a20bb5" xmlns:ns3="323cbe59-00fd-4d8b-8aee-e862498867c5" targetNamespace="http://schemas.microsoft.com/office/2006/metadata/properties" ma:root="true" ma:fieldsID="85c098b5d537afc050e11ea36a5c2250" ns2:_="" ns3:_="">
    <xsd:import namespace="9d4f29ca-dfd5-422c-ad9a-ab3010a20bb5"/>
    <xsd:import namespace="323cbe59-00fd-4d8b-8aee-e862498867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f29ca-dfd5-422c-ad9a-ab3010a20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cbe59-00fd-4d8b-8aee-e86249886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7AF4E6-4491-4B86-8577-B1FE3C028C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E8FB56-C170-434D-B6CA-74D00058BD7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23cbe59-00fd-4d8b-8aee-e862498867c5"/>
    <ds:schemaRef ds:uri="9d4f29ca-dfd5-422c-ad9a-ab3010a20bb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1AB0CB-BD66-4BDD-BA62-918FCF7C3D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f29ca-dfd5-422c-ad9a-ab3010a20bb5"/>
    <ds:schemaRef ds:uri="323cbe59-00fd-4d8b-8aee-e862498867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Motyw pakietu Office</Template>
  <TotalTime>3358</TotalTime>
  <Words>948</Words>
  <Application>Microsoft Office PowerPoint</Application>
  <PresentationFormat>Widescreen</PresentationFormat>
  <Paragraphs>238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Neo Sans Pro Light</vt:lpstr>
      <vt:lpstr>Neo Sans Pro</vt:lpstr>
      <vt:lpstr>Arial</vt:lpstr>
      <vt:lpstr>Calibri</vt:lpstr>
      <vt:lpstr>Neustadt</vt:lpstr>
      <vt:lpstr>Neo Sans Pro Black</vt:lpstr>
      <vt:lpstr>Motyw pakietu Office</vt:lpstr>
      <vt:lpstr>1_Motyw pakietu Office</vt:lpstr>
      <vt:lpstr>.NET EntityFramework Part 1</vt:lpstr>
      <vt:lpstr>ORM</vt:lpstr>
      <vt:lpstr>EntityFramework</vt:lpstr>
      <vt:lpstr>EntityFramework</vt:lpstr>
      <vt:lpstr>DbContext</vt:lpstr>
      <vt:lpstr>DbContext</vt:lpstr>
      <vt:lpstr>Konfiguracja encji</vt:lpstr>
      <vt:lpstr>Relacje</vt:lpstr>
      <vt:lpstr>Relacje</vt:lpstr>
      <vt:lpstr>Relacje</vt:lpstr>
      <vt:lpstr>Relacje</vt:lpstr>
      <vt:lpstr>Relacje</vt:lpstr>
      <vt:lpstr>Ignorowanie properties</vt:lpstr>
      <vt:lpstr>Mapowanie widoków</vt:lpstr>
      <vt:lpstr>Słowniki</vt:lpstr>
      <vt:lpstr>Relacje – podejście z Encją</vt:lpstr>
      <vt:lpstr>Słowniki – podejście z enumem</vt:lpstr>
      <vt:lpstr>Migracje</vt:lpstr>
      <vt:lpstr>Migracje</vt:lpstr>
      <vt:lpstr>Migracje</vt:lpstr>
      <vt:lpstr>Migracje</vt:lpstr>
      <vt:lpstr>Migracje</vt:lpstr>
      <vt:lpstr>Migracje</vt:lpstr>
      <vt:lpstr>Migracje</vt:lpstr>
      <vt:lpstr>Migracje</vt:lpstr>
      <vt:lpstr>Migracje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Maja Marchewka</dc:creator>
  <cp:keywords/>
  <dc:description/>
  <cp:lastModifiedBy>Kamil Paszkowski (Euvic)</cp:lastModifiedBy>
  <cp:revision>55</cp:revision>
  <dcterms:created xsi:type="dcterms:W3CDTF">2020-05-25T08:48:08Z</dcterms:created>
  <dcterms:modified xsi:type="dcterms:W3CDTF">2022-05-09T08:47:01Z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0x010100E6FE3F64F791564FA9EF1FBC87B9411B</vt:lpwstr>
  </property>
</Properties>
</file>